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1"/>
  </p:notesMasterIdLst>
  <p:handoutMasterIdLst>
    <p:handoutMasterId r:id="rId22"/>
  </p:handoutMasterIdLst>
  <p:sldIdLst>
    <p:sldId id="262" r:id="rId5"/>
    <p:sldId id="385" r:id="rId6"/>
    <p:sldId id="288" r:id="rId7"/>
    <p:sldId id="290" r:id="rId8"/>
    <p:sldId id="386" r:id="rId9"/>
    <p:sldId id="448" r:id="rId10"/>
    <p:sldId id="388" r:id="rId11"/>
    <p:sldId id="387" r:id="rId12"/>
    <p:sldId id="394" r:id="rId13"/>
    <p:sldId id="442" r:id="rId14"/>
    <p:sldId id="443" r:id="rId15"/>
    <p:sldId id="444" r:id="rId16"/>
    <p:sldId id="445" r:id="rId17"/>
    <p:sldId id="449" r:id="rId18"/>
    <p:sldId id="306"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F"/>
    <a:srgbClr val="0F4372"/>
    <a:srgbClr val="00061A"/>
    <a:srgbClr val="03255B"/>
    <a:srgbClr val="093779"/>
    <a:srgbClr val="062B63"/>
    <a:srgbClr val="0C488E"/>
    <a:srgbClr val="0006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22" autoAdjust="0"/>
    <p:restoredTop sz="96327"/>
  </p:normalViewPr>
  <p:slideViewPr>
    <p:cSldViewPr snapToGrid="0" showGuides="1">
      <p:cViewPr varScale="1">
        <p:scale>
          <a:sx n="70" d="100"/>
          <a:sy n="70" d="100"/>
        </p:scale>
        <p:origin x="48" y="30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3E049B-39F8-44D4-9B8F-42AD3D16F7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3BBCFE28-325F-4C3C-8F0D-A0AE517A97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71F9AD-7D37-4888-8B9B-781FD21B16BF}" type="datetimeFigureOut">
              <a:rPr lang="en-AU" smtClean="0"/>
              <a:t>23/03/2021</a:t>
            </a:fld>
            <a:endParaRPr lang="en-AU"/>
          </a:p>
        </p:txBody>
      </p:sp>
      <p:sp>
        <p:nvSpPr>
          <p:cNvPr id="4" name="Footer Placeholder 3">
            <a:extLst>
              <a:ext uri="{FF2B5EF4-FFF2-40B4-BE49-F238E27FC236}">
                <a16:creationId xmlns:a16="http://schemas.microsoft.com/office/drawing/2014/main" id="{4C8CE3B7-0672-4B57-9D30-D10D7E5C51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CCBF396D-B88A-41A2-AA38-FD006DE099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AFDE8F-C651-4379-A3B3-52F461E28252}" type="slidenum">
              <a:rPr lang="en-AU" smtClean="0"/>
              <a:t>‹#›</a:t>
            </a:fld>
            <a:endParaRPr lang="en-AU"/>
          </a:p>
        </p:txBody>
      </p:sp>
    </p:spTree>
    <p:extLst>
      <p:ext uri="{BB962C8B-B14F-4D97-AF65-F5344CB8AC3E}">
        <p14:creationId xmlns:p14="http://schemas.microsoft.com/office/powerpoint/2010/main" val="1343053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9A025-9A62-48B8-80D3-02C5887C5AA6}" type="datetimeFigureOut">
              <a:rPr lang="en-AU" smtClean="0"/>
              <a:t>23/03/2021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ED44F-8DE0-4245-B02B-CC95FDAC3EA9}" type="slidenum">
              <a:rPr lang="en-AU" smtClean="0"/>
              <a:t>‹#›</a:t>
            </a:fld>
            <a:endParaRPr lang="en-AU"/>
          </a:p>
        </p:txBody>
      </p:sp>
    </p:spTree>
    <p:extLst>
      <p:ext uri="{BB962C8B-B14F-4D97-AF65-F5344CB8AC3E}">
        <p14:creationId xmlns:p14="http://schemas.microsoft.com/office/powerpoint/2010/main" val="105593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A40E662-35B4-486A-B452-0B1A0D6E501A}" type="slidenum">
              <a:rPr lang="en-AU" smtClean="0"/>
              <a:t>9</a:t>
            </a:fld>
            <a:endParaRPr lang="en-AU"/>
          </a:p>
        </p:txBody>
      </p:sp>
    </p:spTree>
    <p:extLst>
      <p:ext uri="{BB962C8B-B14F-4D97-AF65-F5344CB8AC3E}">
        <p14:creationId xmlns:p14="http://schemas.microsoft.com/office/powerpoint/2010/main" val="2016184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A">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E63BC3E-8BC0-9941-844D-C5B29BBD726A}"/>
              </a:ext>
              <a:ext uri="{C183D7F6-B498-43B3-948B-1728B52AA6E4}">
                <adec:decorative xmlns:adec="http://schemas.microsoft.com/office/drawing/2017/decorative" val="1"/>
              </a:ext>
            </a:extLst>
          </p:cNvPr>
          <p:cNvSpPr/>
          <p:nvPr userDrawn="1"/>
        </p:nvSpPr>
        <p:spPr>
          <a:xfrm>
            <a:off x="0" y="0"/>
            <a:ext cx="12224569" cy="6858000"/>
          </a:xfrm>
          <a:prstGeom prst="rect">
            <a:avLst/>
          </a:prstGeom>
          <a:gradFill flip="none" rotWithShape="1">
            <a:gsLst>
              <a:gs pos="0">
                <a:srgbClr val="0C488E"/>
              </a:gs>
              <a:gs pos="83000">
                <a:srgbClr val="00061A"/>
              </a:gs>
              <a:gs pos="0">
                <a:srgbClr val="0F4372"/>
              </a:gs>
              <a:gs pos="34000">
                <a:srgbClr val="0F4372"/>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Text Placeholder 7">
            <a:extLst>
              <a:ext uri="{FF2B5EF4-FFF2-40B4-BE49-F238E27FC236}">
                <a16:creationId xmlns:a16="http://schemas.microsoft.com/office/drawing/2014/main" id="{7EDA747F-1CB7-F54E-B0A8-CA3CBC597EA1}"/>
              </a:ext>
              <a:ext uri="{C183D7F6-B498-43B3-948B-1728B52AA6E4}">
                <adec:decorative xmlns:adec="http://schemas.microsoft.com/office/drawing/2017/decorative" val="1"/>
              </a:ext>
            </a:extLst>
          </p:cNvPr>
          <p:cNvSpPr>
            <a:spLocks noGrp="1"/>
          </p:cNvSpPr>
          <p:nvPr>
            <p:ph type="body" sz="quarter" idx="10" hasCustomPrompt="1"/>
          </p:nvPr>
        </p:nvSpPr>
        <p:spPr>
          <a:xfrm>
            <a:off x="3929063" y="4833526"/>
            <a:ext cx="7380287" cy="933450"/>
          </a:xfrm>
        </p:spPr>
        <p:txBody>
          <a:bodyPr/>
          <a:lstStyle>
            <a:lvl1pPr algn="r">
              <a:buNone/>
              <a:defRPr sz="1800">
                <a:solidFill>
                  <a:schemeClr val="bg1"/>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department, faculty or division name here</a:t>
            </a:r>
            <a:endParaRPr lang="en-US" dirty="0"/>
          </a:p>
        </p:txBody>
      </p:sp>
      <p:sp>
        <p:nvSpPr>
          <p:cNvPr id="20" name="Subtitle 2">
            <a:extLst>
              <a:ext uri="{FF2B5EF4-FFF2-40B4-BE49-F238E27FC236}">
                <a16:creationId xmlns:a16="http://schemas.microsoft.com/office/drawing/2014/main" id="{935F116C-88D5-0D49-809F-8FE443A5E7CD}"/>
              </a:ext>
              <a:ext uri="{C183D7F6-B498-43B3-948B-1728B52AA6E4}">
                <adec:decorative xmlns:adec="http://schemas.microsoft.com/office/drawing/2017/decorative" val="1"/>
              </a:ext>
            </a:extLst>
          </p:cNvPr>
          <p:cNvSpPr>
            <a:spLocks noGrp="1"/>
          </p:cNvSpPr>
          <p:nvPr>
            <p:ph type="subTitle" idx="1" hasCustomPrompt="1"/>
          </p:nvPr>
        </p:nvSpPr>
        <p:spPr>
          <a:xfrm>
            <a:off x="3929063" y="4468172"/>
            <a:ext cx="7380370" cy="392650"/>
          </a:xfrm>
        </p:spPr>
        <p:txBody>
          <a:bodyPr>
            <a:normAutofit/>
          </a:bodyPr>
          <a:lstStyle>
            <a:lvl1pPr marL="0" indent="0" algn="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your team or unit name here</a:t>
            </a:r>
            <a:endParaRPr lang="en-AU" dirty="0"/>
          </a:p>
        </p:txBody>
      </p:sp>
      <p:sp>
        <p:nvSpPr>
          <p:cNvPr id="21" name="Title 1">
            <a:extLst>
              <a:ext uri="{FF2B5EF4-FFF2-40B4-BE49-F238E27FC236}">
                <a16:creationId xmlns:a16="http://schemas.microsoft.com/office/drawing/2014/main" id="{CF636E63-7117-5041-893C-E7302B4C58AC}"/>
              </a:ext>
              <a:ext uri="{C183D7F6-B498-43B3-948B-1728B52AA6E4}">
                <adec:decorative xmlns:adec="http://schemas.microsoft.com/office/drawing/2017/decorative" val="1"/>
              </a:ext>
            </a:extLst>
          </p:cNvPr>
          <p:cNvSpPr>
            <a:spLocks noGrp="1"/>
          </p:cNvSpPr>
          <p:nvPr>
            <p:ph type="ctrTitle" hasCustomPrompt="1"/>
          </p:nvPr>
        </p:nvSpPr>
        <p:spPr>
          <a:xfrm>
            <a:off x="3929063" y="2481443"/>
            <a:ext cx="7380370" cy="1904842"/>
          </a:xfrm>
        </p:spPr>
        <p:txBody>
          <a:bodyPr anchor="ctr">
            <a:normAutofit/>
          </a:bodyPr>
          <a:lstStyle>
            <a:lvl1pPr algn="r">
              <a:defRPr sz="5400" b="1">
                <a:solidFill>
                  <a:schemeClr val="bg1"/>
                </a:solidFill>
              </a:defRPr>
            </a:lvl1pPr>
          </a:lstStyle>
          <a:p>
            <a:r>
              <a:rPr lang="en-US" dirty="0"/>
              <a:t>Click to edit: Presentation Title</a:t>
            </a:r>
            <a:endParaRPr lang="en-AU" dirty="0"/>
          </a:p>
        </p:txBody>
      </p:sp>
      <p:pic>
        <p:nvPicPr>
          <p:cNvPr id="22" name="Picture 21" descr="Logo - Queensland University of Technology">
            <a:extLst>
              <a:ext uri="{FF2B5EF4-FFF2-40B4-BE49-F238E27FC236}">
                <a16:creationId xmlns:a16="http://schemas.microsoft.com/office/drawing/2014/main" id="{DA91A798-491D-074B-8E2D-C132539F5E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943" y="503285"/>
            <a:ext cx="1655763" cy="1655763"/>
          </a:xfrm>
          <a:prstGeom prst="rect">
            <a:avLst/>
          </a:prstGeom>
        </p:spPr>
      </p:pic>
    </p:spTree>
    <p:extLst>
      <p:ext uri="{BB962C8B-B14F-4D97-AF65-F5344CB8AC3E}">
        <p14:creationId xmlns:p14="http://schemas.microsoft.com/office/powerpoint/2010/main" val="33161323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4_Two column slide">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BCED1A86-7C00-4B5E-BF2D-030A391AC223}"/>
              </a:ext>
            </a:extLst>
          </p:cNvPr>
          <p:cNvSpPr>
            <a:spLocks noGrp="1"/>
          </p:cNvSpPr>
          <p:nvPr>
            <p:ph type="sldNum" sz="quarter" idx="4"/>
          </p:nvPr>
        </p:nvSpPr>
        <p:spPr>
          <a:xfrm>
            <a:off x="11188461" y="186179"/>
            <a:ext cx="657044"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50DE2101-C65B-4E63-9A0E-F3BD87D4D20C}" type="slidenum">
              <a:rPr lang="en-AU" smtClean="0"/>
              <a:pPr/>
              <a:t>‹#›</a:t>
            </a:fld>
            <a:endParaRPr lang="en-AU" dirty="0"/>
          </a:p>
        </p:txBody>
      </p:sp>
      <p:sp>
        <p:nvSpPr>
          <p:cNvPr id="4" name="Content Placeholder 3">
            <a:extLst>
              <a:ext uri="{FF2B5EF4-FFF2-40B4-BE49-F238E27FC236}">
                <a16:creationId xmlns:a16="http://schemas.microsoft.com/office/drawing/2014/main" id="{CFDA814E-6A9F-478A-8061-C5740CBC088C}"/>
              </a:ext>
              <a:ext uri="{C183D7F6-B498-43B3-948B-1728B52AA6E4}">
                <adec:decorative xmlns:adec="http://schemas.microsoft.com/office/drawing/2017/decorative" val="1"/>
              </a:ext>
            </a:extLst>
          </p:cNvPr>
          <p:cNvSpPr>
            <a:spLocks noGrp="1"/>
          </p:cNvSpPr>
          <p:nvPr>
            <p:ph sz="half" idx="2"/>
          </p:nvPr>
        </p:nvSpPr>
        <p:spPr>
          <a:xfrm>
            <a:off x="6189537" y="1800000"/>
            <a:ext cx="5510463" cy="3960000"/>
          </a:xfrm>
          <a:prstGeom prst="rect">
            <a:avLst/>
          </a:prstGeom>
        </p:spPr>
        <p:txBody>
          <a:bodyPr>
            <a:normAutofit/>
          </a:bodyPr>
          <a:lstStyle>
            <a:lvl1pPr>
              <a:defRPr sz="2000" baseline="0">
                <a:solidFill>
                  <a:srgbClr val="000619"/>
                </a:solidFill>
              </a:defRPr>
            </a:lvl1pPr>
            <a:lvl2pPr>
              <a:defRPr sz="2000" baseline="0">
                <a:solidFill>
                  <a:srgbClr val="000619"/>
                </a:solidFill>
              </a:defRPr>
            </a:lvl2pPr>
            <a:lvl3pPr>
              <a:defRPr sz="2000" baseline="0">
                <a:solidFill>
                  <a:srgbClr val="000619"/>
                </a:solidFill>
              </a:defRPr>
            </a:lvl3pPr>
            <a:lvl4pPr>
              <a:defRPr sz="2000" baseline="0">
                <a:solidFill>
                  <a:srgbClr val="000619"/>
                </a:solidFill>
              </a:defRPr>
            </a:lvl4pPr>
            <a:lvl5pPr>
              <a:defRPr sz="2000" baseline="0">
                <a:solidFill>
                  <a:srgbClr val="00061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Content Placeholder 2">
            <a:extLst>
              <a:ext uri="{FF2B5EF4-FFF2-40B4-BE49-F238E27FC236}">
                <a16:creationId xmlns:a16="http://schemas.microsoft.com/office/drawing/2014/main" id="{AE3B8D85-19EE-40D8-B0FC-72738D139668}"/>
              </a:ext>
              <a:ext uri="{C183D7F6-B498-43B3-948B-1728B52AA6E4}">
                <adec:decorative xmlns:adec="http://schemas.microsoft.com/office/drawing/2017/decorative" val="1"/>
              </a:ext>
            </a:extLst>
          </p:cNvPr>
          <p:cNvSpPr>
            <a:spLocks noGrp="1"/>
          </p:cNvSpPr>
          <p:nvPr>
            <p:ph sz="half" idx="1"/>
          </p:nvPr>
        </p:nvSpPr>
        <p:spPr>
          <a:xfrm>
            <a:off x="468000" y="1800000"/>
            <a:ext cx="5430253" cy="3960000"/>
          </a:xfrm>
          <a:prstGeom prst="rect">
            <a:avLst/>
          </a:prstGeom>
        </p:spPr>
        <p:txBody>
          <a:bodyPr>
            <a:normAutofit/>
          </a:bodyPr>
          <a:lstStyle>
            <a:lvl1pPr>
              <a:defRPr sz="2000" baseline="0">
                <a:solidFill>
                  <a:srgbClr val="1C1C1C"/>
                </a:solidFill>
              </a:defRPr>
            </a:lvl1pPr>
            <a:lvl2pPr>
              <a:defRPr sz="2000" baseline="0">
                <a:solidFill>
                  <a:srgbClr val="1C1C1C"/>
                </a:solidFill>
              </a:defRPr>
            </a:lvl2pPr>
            <a:lvl3pPr>
              <a:defRPr sz="2000" baseline="0">
                <a:solidFill>
                  <a:srgbClr val="1C1C1C"/>
                </a:solidFill>
              </a:defRPr>
            </a:lvl3pPr>
            <a:lvl4pPr>
              <a:defRPr sz="2000" baseline="0">
                <a:solidFill>
                  <a:srgbClr val="1C1C1C"/>
                </a:solidFill>
              </a:defRPr>
            </a:lvl4pPr>
            <a:lvl5pPr>
              <a:defRPr sz="2000" baseline="0">
                <a:solidFill>
                  <a:srgbClr val="1C1C1C"/>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a:extLst>
              <a:ext uri="{FF2B5EF4-FFF2-40B4-BE49-F238E27FC236}">
                <a16:creationId xmlns:a16="http://schemas.microsoft.com/office/drawing/2014/main" id="{3D32BEA0-D192-4426-8039-EC77442576C8}"/>
              </a:ext>
              <a:ext uri="{C183D7F6-B498-43B3-948B-1728B52AA6E4}">
                <adec:decorative xmlns:adec="http://schemas.microsoft.com/office/drawing/2017/decorative" val="1"/>
              </a:ext>
            </a:extLst>
          </p:cNvPr>
          <p:cNvSpPr>
            <a:spLocks noGrp="1"/>
          </p:cNvSpPr>
          <p:nvPr>
            <p:ph type="title"/>
          </p:nvPr>
        </p:nvSpPr>
        <p:spPr>
          <a:xfrm>
            <a:off x="468000" y="360000"/>
            <a:ext cx="11232000" cy="1332000"/>
          </a:xfrm>
          <a:prstGeom prst="rect">
            <a:avLst/>
          </a:prstGeom>
        </p:spPr>
        <p:txBody>
          <a:bodyPr/>
          <a:lstStyle/>
          <a:p>
            <a:r>
              <a:rPr lang="en-US" dirty="0"/>
              <a:t>Click to edit Master title style</a:t>
            </a:r>
            <a:endParaRPr lang="en-AU" dirty="0"/>
          </a:p>
        </p:txBody>
      </p:sp>
    </p:spTree>
    <p:extLst>
      <p:ext uri="{BB962C8B-B14F-4D97-AF65-F5344CB8AC3E}">
        <p14:creationId xmlns:p14="http://schemas.microsoft.com/office/powerpoint/2010/main" val="3990707427"/>
      </p:ext>
    </p:extLst>
  </p:cSld>
  <p:clrMapOvr>
    <a:masterClrMapping/>
  </p:clrMapOvr>
  <p:transition spd="med">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Dark blue highlight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B8D0A3-3636-4D52-A40A-89EB4432DC2C}"/>
              </a:ext>
              <a:ext uri="{C183D7F6-B498-43B3-948B-1728B52AA6E4}">
                <adec:decorative xmlns:adec="http://schemas.microsoft.com/office/drawing/2017/decorative" val="1"/>
              </a:ext>
            </a:extLst>
          </p:cNvPr>
          <p:cNvSpPr/>
          <p:nvPr userDrawn="1"/>
        </p:nvSpPr>
        <p:spPr>
          <a:xfrm>
            <a:off x="0" y="0"/>
            <a:ext cx="12192000" cy="607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1">
            <a:extLst>
              <a:ext uri="{FF2B5EF4-FFF2-40B4-BE49-F238E27FC236}">
                <a16:creationId xmlns:a16="http://schemas.microsoft.com/office/drawing/2014/main" id="{092487F3-73DA-4656-84F8-1DE5A80C51B7}"/>
              </a:ext>
            </a:extLst>
          </p:cNvPr>
          <p:cNvSpPr>
            <a:spLocks noGrp="1"/>
          </p:cNvSpPr>
          <p:nvPr>
            <p:ph type="sldNum" sz="quarter" idx="4"/>
          </p:nvPr>
        </p:nvSpPr>
        <p:spPr>
          <a:xfrm>
            <a:off x="11188461" y="186179"/>
            <a:ext cx="657044"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50DE2101-C65B-4E63-9A0E-F3BD87D4D20C}" type="slidenum">
              <a:rPr lang="en-AU" smtClean="0"/>
              <a:pPr/>
              <a:t>‹#›</a:t>
            </a:fld>
            <a:endParaRPr lang="en-AU" dirty="0"/>
          </a:p>
        </p:txBody>
      </p:sp>
      <p:sp>
        <p:nvSpPr>
          <p:cNvPr id="3" name="Content Placeholder 2">
            <a:extLst>
              <a:ext uri="{FF2B5EF4-FFF2-40B4-BE49-F238E27FC236}">
                <a16:creationId xmlns:a16="http://schemas.microsoft.com/office/drawing/2014/main" id="{FA20A0EA-FE24-441E-B009-2BD5DB9A903A}"/>
              </a:ext>
              <a:ext uri="{C183D7F6-B498-43B3-948B-1728B52AA6E4}">
                <adec:decorative xmlns:adec="http://schemas.microsoft.com/office/drawing/2017/decorative" val="1"/>
              </a:ext>
            </a:extLst>
          </p:cNvPr>
          <p:cNvSpPr>
            <a:spLocks noGrp="1"/>
          </p:cNvSpPr>
          <p:nvPr>
            <p:ph idx="1" hasCustomPrompt="1"/>
          </p:nvPr>
        </p:nvSpPr>
        <p:spPr>
          <a:xfrm>
            <a:off x="468000" y="1800000"/>
            <a:ext cx="11232000" cy="3960000"/>
          </a:xfrm>
          <a:prstGeom prst="rect">
            <a:avLst/>
          </a:prstGeo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a:extLst>
              <a:ext uri="{FF2B5EF4-FFF2-40B4-BE49-F238E27FC236}">
                <a16:creationId xmlns:a16="http://schemas.microsoft.com/office/drawing/2014/main" id="{860521EC-3BCC-46AD-A4CB-4CEC78D8996C}"/>
              </a:ext>
              <a:ext uri="{C183D7F6-B498-43B3-948B-1728B52AA6E4}">
                <adec:decorative xmlns:adec="http://schemas.microsoft.com/office/drawing/2017/decorative" val="1"/>
              </a:ext>
            </a:extLst>
          </p:cNvPr>
          <p:cNvSpPr>
            <a:spLocks noGrp="1"/>
          </p:cNvSpPr>
          <p:nvPr>
            <p:ph type="title"/>
          </p:nvPr>
        </p:nvSpPr>
        <p:spPr>
          <a:xfrm>
            <a:off x="468000" y="360000"/>
            <a:ext cx="11232000" cy="1332000"/>
          </a:xfrm>
          <a:prstGeom prst="rect">
            <a:avLst/>
          </a:prstGeom>
        </p:spPr>
        <p:txBody>
          <a:bodyPr/>
          <a:lstStyle>
            <a:lvl1pPr>
              <a:defRPr>
                <a:solidFill>
                  <a:schemeClr val="bg1"/>
                </a:solidFill>
              </a:defRPr>
            </a:lvl1pPr>
          </a:lstStyle>
          <a:p>
            <a:r>
              <a:rPr lang="en-US" dirty="0"/>
              <a:t>Click to </a:t>
            </a:r>
            <a:r>
              <a:rPr lang="en-AU" noProof="0" dirty="0"/>
              <a:t>edit</a:t>
            </a:r>
            <a:r>
              <a:rPr lang="en-US" dirty="0"/>
              <a:t> Master title style</a:t>
            </a:r>
            <a:endParaRPr lang="en-AU" dirty="0"/>
          </a:p>
        </p:txBody>
      </p:sp>
    </p:spTree>
    <p:extLst>
      <p:ext uri="{BB962C8B-B14F-4D97-AF65-F5344CB8AC3E}">
        <p14:creationId xmlns:p14="http://schemas.microsoft.com/office/powerpoint/2010/main" val="134297478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6_bright blue highl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B8D0A3-3636-4D52-A40A-89EB4432DC2C}"/>
              </a:ext>
              <a:ext uri="{C183D7F6-B498-43B3-948B-1728B52AA6E4}">
                <adec:decorative xmlns:adec="http://schemas.microsoft.com/office/drawing/2017/decorative" val="1"/>
              </a:ext>
            </a:extLst>
          </p:cNvPr>
          <p:cNvSpPr/>
          <p:nvPr userDrawn="1"/>
        </p:nvSpPr>
        <p:spPr>
          <a:xfrm>
            <a:off x="0" y="0"/>
            <a:ext cx="12192000" cy="6075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1">
            <a:extLst>
              <a:ext uri="{FF2B5EF4-FFF2-40B4-BE49-F238E27FC236}">
                <a16:creationId xmlns:a16="http://schemas.microsoft.com/office/drawing/2014/main" id="{092487F3-73DA-4656-84F8-1DE5A80C51B7}"/>
              </a:ext>
            </a:extLst>
          </p:cNvPr>
          <p:cNvSpPr>
            <a:spLocks noGrp="1"/>
          </p:cNvSpPr>
          <p:nvPr>
            <p:ph type="sldNum" sz="quarter" idx="4"/>
          </p:nvPr>
        </p:nvSpPr>
        <p:spPr>
          <a:xfrm>
            <a:off x="11188461" y="186179"/>
            <a:ext cx="657044"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50DE2101-C65B-4E63-9A0E-F3BD87D4D20C}" type="slidenum">
              <a:rPr lang="en-AU" smtClean="0"/>
              <a:pPr/>
              <a:t>‹#›</a:t>
            </a:fld>
            <a:endParaRPr lang="en-AU" dirty="0"/>
          </a:p>
        </p:txBody>
      </p:sp>
      <p:sp>
        <p:nvSpPr>
          <p:cNvPr id="3" name="Content Placeholder 2">
            <a:extLst>
              <a:ext uri="{FF2B5EF4-FFF2-40B4-BE49-F238E27FC236}">
                <a16:creationId xmlns:a16="http://schemas.microsoft.com/office/drawing/2014/main" id="{FA20A0EA-FE24-441E-B009-2BD5DB9A903A}"/>
              </a:ext>
              <a:ext uri="{C183D7F6-B498-43B3-948B-1728B52AA6E4}">
                <adec:decorative xmlns:adec="http://schemas.microsoft.com/office/drawing/2017/decorative" val="1"/>
              </a:ext>
            </a:extLst>
          </p:cNvPr>
          <p:cNvSpPr>
            <a:spLocks noGrp="1"/>
          </p:cNvSpPr>
          <p:nvPr>
            <p:ph idx="1" hasCustomPrompt="1"/>
          </p:nvPr>
        </p:nvSpPr>
        <p:spPr>
          <a:xfrm>
            <a:off x="468000" y="1800000"/>
            <a:ext cx="11232000" cy="3960000"/>
          </a:xfrm>
          <a:prstGeom prst="rect">
            <a:avLst/>
          </a:prstGeo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a:extLst>
              <a:ext uri="{FF2B5EF4-FFF2-40B4-BE49-F238E27FC236}">
                <a16:creationId xmlns:a16="http://schemas.microsoft.com/office/drawing/2014/main" id="{860521EC-3BCC-46AD-A4CB-4CEC78D8996C}"/>
              </a:ext>
              <a:ext uri="{C183D7F6-B498-43B3-948B-1728B52AA6E4}">
                <adec:decorative xmlns:adec="http://schemas.microsoft.com/office/drawing/2017/decorative" val="1"/>
              </a:ext>
            </a:extLst>
          </p:cNvPr>
          <p:cNvSpPr>
            <a:spLocks noGrp="1"/>
          </p:cNvSpPr>
          <p:nvPr>
            <p:ph type="title"/>
          </p:nvPr>
        </p:nvSpPr>
        <p:spPr>
          <a:xfrm>
            <a:off x="468000" y="360000"/>
            <a:ext cx="11232000" cy="1332000"/>
          </a:xfrm>
          <a:prstGeom prst="rect">
            <a:avLst/>
          </a:prstGeom>
        </p:spPr>
        <p:txBody>
          <a:bodyPr/>
          <a:lstStyle>
            <a:lvl1pPr>
              <a:defRPr>
                <a:solidFill>
                  <a:schemeClr val="tx2"/>
                </a:solidFill>
              </a:defRPr>
            </a:lvl1pPr>
          </a:lstStyle>
          <a:p>
            <a:r>
              <a:rPr lang="en-US" dirty="0"/>
              <a:t>Click to edit Master title style</a:t>
            </a:r>
            <a:endParaRPr lang="en-AU" dirty="0"/>
          </a:p>
        </p:txBody>
      </p:sp>
    </p:spTree>
    <p:extLst>
      <p:ext uri="{BB962C8B-B14F-4D97-AF65-F5344CB8AC3E}">
        <p14:creationId xmlns:p14="http://schemas.microsoft.com/office/powerpoint/2010/main" val="301683691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blank ">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0BC167D-F647-4BE2-BBA9-8ADE0451500E}"/>
              </a:ext>
            </a:extLst>
          </p:cNvPr>
          <p:cNvSpPr>
            <a:spLocks noGrp="1"/>
          </p:cNvSpPr>
          <p:nvPr>
            <p:ph type="sldNum" sz="quarter" idx="4"/>
          </p:nvPr>
        </p:nvSpPr>
        <p:spPr>
          <a:xfrm>
            <a:off x="11188461" y="186179"/>
            <a:ext cx="657044"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50DE2101-C65B-4E63-9A0E-F3BD87D4D20C}" type="slidenum">
              <a:rPr lang="en-AU" smtClean="0"/>
              <a:pPr/>
              <a:t>‹#›</a:t>
            </a:fld>
            <a:endParaRPr lang="en-AU" dirty="0"/>
          </a:p>
        </p:txBody>
      </p:sp>
    </p:spTree>
    <p:extLst>
      <p:ext uri="{BB962C8B-B14F-4D97-AF65-F5344CB8AC3E}">
        <p14:creationId xmlns:p14="http://schemas.microsoft.com/office/powerpoint/2010/main" val="1158394569"/>
      </p:ext>
    </p:extLst>
  </p:cSld>
  <p:clrMapOvr>
    <a:masterClrMapping/>
  </p:clrMapOvr>
  <p:transition spd="med">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hapter Page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CD9C7A-FB4B-4C32-BB94-381D14AD315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 Placeholder 7">
            <a:extLst>
              <a:ext uri="{FF2B5EF4-FFF2-40B4-BE49-F238E27FC236}">
                <a16:creationId xmlns:a16="http://schemas.microsoft.com/office/drawing/2014/main" id="{EFD7735A-B7DA-4E07-A843-5FC5BA79AD50}"/>
              </a:ext>
              <a:ext uri="{C183D7F6-B498-43B3-948B-1728B52AA6E4}">
                <adec:decorative xmlns:adec="http://schemas.microsoft.com/office/drawing/2017/decorative" val="1"/>
              </a:ext>
            </a:extLst>
          </p:cNvPr>
          <p:cNvSpPr>
            <a:spLocks noGrp="1"/>
          </p:cNvSpPr>
          <p:nvPr>
            <p:ph type="body" sz="quarter" idx="10" hasCustomPrompt="1"/>
          </p:nvPr>
        </p:nvSpPr>
        <p:spPr>
          <a:xfrm>
            <a:off x="790947" y="4396382"/>
            <a:ext cx="7380287" cy="933450"/>
          </a:xfrm>
        </p:spPr>
        <p:txBody>
          <a:bodyPr/>
          <a:lstStyle>
            <a:lvl1pPr algn="l">
              <a:buNone/>
              <a:defRPr sz="1800">
                <a:solidFill>
                  <a:schemeClr val="tx2"/>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chapter description here</a:t>
            </a:r>
            <a:endParaRPr lang="en-US" dirty="0"/>
          </a:p>
        </p:txBody>
      </p:sp>
      <p:sp>
        <p:nvSpPr>
          <p:cNvPr id="7" name="Title 1">
            <a:extLst>
              <a:ext uri="{FF2B5EF4-FFF2-40B4-BE49-F238E27FC236}">
                <a16:creationId xmlns:a16="http://schemas.microsoft.com/office/drawing/2014/main" id="{E252BC87-340E-4AA0-A72B-58BB011DA75B}"/>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tx2"/>
                </a:solidFill>
              </a:defRPr>
            </a:lvl1pPr>
          </a:lstStyle>
          <a:p>
            <a:r>
              <a:rPr lang="en-US" dirty="0"/>
              <a:t>Click to edit: Chapter Title</a:t>
            </a:r>
            <a:endParaRPr lang="en-AU" dirty="0"/>
          </a:p>
        </p:txBody>
      </p:sp>
    </p:spTree>
    <p:extLst>
      <p:ext uri="{BB962C8B-B14F-4D97-AF65-F5344CB8AC3E}">
        <p14:creationId xmlns:p14="http://schemas.microsoft.com/office/powerpoint/2010/main" val="335711390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hapter Page_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CD9C7A-FB4B-4C32-BB94-381D14AD315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 Placeholder 7">
            <a:extLst>
              <a:ext uri="{FF2B5EF4-FFF2-40B4-BE49-F238E27FC236}">
                <a16:creationId xmlns:a16="http://schemas.microsoft.com/office/drawing/2014/main" id="{EFD7735A-B7DA-4E07-A843-5FC5BA79AD50}"/>
              </a:ext>
              <a:ext uri="{C183D7F6-B498-43B3-948B-1728B52AA6E4}">
                <adec:decorative xmlns:adec="http://schemas.microsoft.com/office/drawing/2017/decorative" val="1"/>
              </a:ext>
            </a:extLst>
          </p:cNvPr>
          <p:cNvSpPr>
            <a:spLocks noGrp="1"/>
          </p:cNvSpPr>
          <p:nvPr>
            <p:ph type="body" sz="quarter" idx="10" hasCustomPrompt="1"/>
          </p:nvPr>
        </p:nvSpPr>
        <p:spPr>
          <a:xfrm>
            <a:off x="790947" y="4396382"/>
            <a:ext cx="7380287" cy="933450"/>
          </a:xfrm>
        </p:spPr>
        <p:txBody>
          <a:bodyPr/>
          <a:lstStyle>
            <a:lvl1pPr algn="l">
              <a:buNone/>
              <a:defRPr sz="1800">
                <a:solidFill>
                  <a:schemeClr val="bg1"/>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chapter description here</a:t>
            </a:r>
            <a:endParaRPr lang="en-US" dirty="0"/>
          </a:p>
        </p:txBody>
      </p:sp>
      <p:sp>
        <p:nvSpPr>
          <p:cNvPr id="7" name="Title 1">
            <a:extLst>
              <a:ext uri="{FF2B5EF4-FFF2-40B4-BE49-F238E27FC236}">
                <a16:creationId xmlns:a16="http://schemas.microsoft.com/office/drawing/2014/main" id="{E252BC87-340E-4AA0-A72B-58BB011DA75B}"/>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bg1"/>
                </a:solidFill>
              </a:defRPr>
            </a:lvl1pPr>
          </a:lstStyle>
          <a:p>
            <a:r>
              <a:rPr lang="en-US" dirty="0"/>
              <a:t>Click to edit: Chapter Title</a:t>
            </a:r>
            <a:endParaRPr lang="en-AU" dirty="0"/>
          </a:p>
        </p:txBody>
      </p:sp>
    </p:spTree>
    <p:extLst>
      <p:ext uri="{BB962C8B-B14F-4D97-AF65-F5344CB8AC3E}">
        <p14:creationId xmlns:p14="http://schemas.microsoft.com/office/powerpoint/2010/main" val="156665115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hapter Page_C">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EFD7735A-B7DA-4E07-A843-5FC5BA79AD50}"/>
              </a:ext>
              <a:ext uri="{C183D7F6-B498-43B3-948B-1728B52AA6E4}">
                <adec:decorative xmlns:adec="http://schemas.microsoft.com/office/drawing/2017/decorative" val="1"/>
              </a:ext>
            </a:extLst>
          </p:cNvPr>
          <p:cNvSpPr>
            <a:spLocks noGrp="1"/>
          </p:cNvSpPr>
          <p:nvPr>
            <p:ph type="body" sz="quarter" idx="10" hasCustomPrompt="1"/>
          </p:nvPr>
        </p:nvSpPr>
        <p:spPr>
          <a:xfrm>
            <a:off x="790947" y="4396382"/>
            <a:ext cx="7380287" cy="933450"/>
          </a:xfrm>
        </p:spPr>
        <p:txBody>
          <a:bodyPr/>
          <a:lstStyle>
            <a:lvl1pPr algn="l">
              <a:buNone/>
              <a:defRPr sz="1800">
                <a:solidFill>
                  <a:schemeClr val="tx2"/>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chapter description here</a:t>
            </a:r>
            <a:endParaRPr lang="en-US" dirty="0"/>
          </a:p>
        </p:txBody>
      </p:sp>
      <p:sp>
        <p:nvSpPr>
          <p:cNvPr id="7" name="Title 1">
            <a:extLst>
              <a:ext uri="{FF2B5EF4-FFF2-40B4-BE49-F238E27FC236}">
                <a16:creationId xmlns:a16="http://schemas.microsoft.com/office/drawing/2014/main" id="{E252BC87-340E-4AA0-A72B-58BB011DA75B}"/>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tx2"/>
                </a:solidFill>
              </a:defRPr>
            </a:lvl1pPr>
          </a:lstStyle>
          <a:p>
            <a:r>
              <a:rPr lang="en-US" dirty="0"/>
              <a:t>Click to edit: Chapter Title</a:t>
            </a:r>
            <a:endParaRPr lang="en-AU" dirty="0"/>
          </a:p>
        </p:txBody>
      </p:sp>
    </p:spTree>
    <p:extLst>
      <p:ext uri="{BB962C8B-B14F-4D97-AF65-F5344CB8AC3E}">
        <p14:creationId xmlns:p14="http://schemas.microsoft.com/office/powerpoint/2010/main" val="223482554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67717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2DCAA9-E406-47F1-A9BE-27E854E6BB57}"/>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flipV="1">
            <a:off x="0" y="234"/>
            <a:ext cx="12192000" cy="6857531"/>
          </a:xfrm>
          <a:prstGeom prst="rect">
            <a:avLst/>
          </a:prstGeom>
        </p:spPr>
      </p:pic>
      <p:sp>
        <p:nvSpPr>
          <p:cNvPr id="8" name="Text Placeholder 7">
            <a:extLst>
              <a:ext uri="{FF2B5EF4-FFF2-40B4-BE49-F238E27FC236}">
                <a16:creationId xmlns:a16="http://schemas.microsoft.com/office/drawing/2014/main" id="{74D90552-88DD-4DA4-992A-7250A7A902D8}"/>
              </a:ext>
              <a:ext uri="{C183D7F6-B498-43B3-948B-1728B52AA6E4}">
                <adec:decorative xmlns:adec="http://schemas.microsoft.com/office/drawing/2017/decorative" val="1"/>
              </a:ext>
            </a:extLst>
          </p:cNvPr>
          <p:cNvSpPr>
            <a:spLocks noGrp="1"/>
          </p:cNvSpPr>
          <p:nvPr>
            <p:ph type="body" sz="quarter" idx="10" hasCustomPrompt="1"/>
          </p:nvPr>
        </p:nvSpPr>
        <p:spPr>
          <a:xfrm>
            <a:off x="790864" y="4843624"/>
            <a:ext cx="7380287" cy="933450"/>
          </a:xfrm>
        </p:spPr>
        <p:txBody>
          <a:bodyPr/>
          <a:lstStyle>
            <a:lvl1pPr algn="l">
              <a:buNone/>
              <a:defRPr sz="1800">
                <a:solidFill>
                  <a:schemeClr val="bg1"/>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department, faculty or division name here</a:t>
            </a:r>
            <a:endParaRPr lang="en-US" dirty="0"/>
          </a:p>
        </p:txBody>
      </p:sp>
      <p:sp>
        <p:nvSpPr>
          <p:cNvPr id="14" name="Subtitle 2">
            <a:extLst>
              <a:ext uri="{FF2B5EF4-FFF2-40B4-BE49-F238E27FC236}">
                <a16:creationId xmlns:a16="http://schemas.microsoft.com/office/drawing/2014/main" id="{38852B28-BE93-4587-9CED-815C7F6AB19E}"/>
              </a:ext>
              <a:ext uri="{C183D7F6-B498-43B3-948B-1728B52AA6E4}">
                <adec:decorative xmlns:adec="http://schemas.microsoft.com/office/drawing/2017/decorative" val="1"/>
              </a:ext>
            </a:extLst>
          </p:cNvPr>
          <p:cNvSpPr>
            <a:spLocks noGrp="1"/>
          </p:cNvSpPr>
          <p:nvPr>
            <p:ph type="subTitle" idx="1" hasCustomPrompt="1"/>
          </p:nvPr>
        </p:nvSpPr>
        <p:spPr>
          <a:xfrm>
            <a:off x="790864" y="4478270"/>
            <a:ext cx="7380370" cy="392650"/>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your team or unit name here</a:t>
            </a:r>
            <a:endParaRPr lang="en-AU" dirty="0"/>
          </a:p>
        </p:txBody>
      </p:sp>
      <p:sp>
        <p:nvSpPr>
          <p:cNvPr id="13" name="Title 1">
            <a:extLst>
              <a:ext uri="{FF2B5EF4-FFF2-40B4-BE49-F238E27FC236}">
                <a16:creationId xmlns:a16="http://schemas.microsoft.com/office/drawing/2014/main" id="{27AC9D05-6B8D-4C45-A52A-EF3F6CE3D462}"/>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bg1"/>
                </a:solidFill>
              </a:defRPr>
            </a:lvl1pPr>
          </a:lstStyle>
          <a:p>
            <a:r>
              <a:rPr lang="en-US" dirty="0"/>
              <a:t>Click to edit: Presentation Title</a:t>
            </a:r>
            <a:endParaRPr lang="en-AU" dirty="0"/>
          </a:p>
        </p:txBody>
      </p:sp>
      <p:pic>
        <p:nvPicPr>
          <p:cNvPr id="12" name="Picture 11" descr="Logo - Queensland University of Technology">
            <a:extLst>
              <a:ext uri="{FF2B5EF4-FFF2-40B4-BE49-F238E27FC236}">
                <a16:creationId xmlns:a16="http://schemas.microsoft.com/office/drawing/2014/main" id="{C35C2B97-D26F-4371-845A-ED049B3F15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6469" y="503285"/>
            <a:ext cx="1655763" cy="1655763"/>
          </a:xfrm>
          <a:prstGeom prst="rect">
            <a:avLst/>
          </a:prstGeom>
        </p:spPr>
      </p:pic>
    </p:spTree>
    <p:extLst>
      <p:ext uri="{BB962C8B-B14F-4D97-AF65-F5344CB8AC3E}">
        <p14:creationId xmlns:p14="http://schemas.microsoft.com/office/powerpoint/2010/main" val="171677179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012886-D20F-4F2C-87BD-AA30C135A362}"/>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10" name="Text Placeholder 7">
            <a:extLst>
              <a:ext uri="{FF2B5EF4-FFF2-40B4-BE49-F238E27FC236}">
                <a16:creationId xmlns:a16="http://schemas.microsoft.com/office/drawing/2014/main" id="{7F05BDEE-5B2B-40DE-9598-EC6DAA4C8079}"/>
              </a:ext>
              <a:ext uri="{C183D7F6-B498-43B3-948B-1728B52AA6E4}">
                <adec:decorative xmlns:adec="http://schemas.microsoft.com/office/drawing/2017/decorative" val="1"/>
              </a:ext>
            </a:extLst>
          </p:cNvPr>
          <p:cNvSpPr>
            <a:spLocks noGrp="1"/>
          </p:cNvSpPr>
          <p:nvPr>
            <p:ph type="body" sz="quarter" idx="10" hasCustomPrompt="1"/>
          </p:nvPr>
        </p:nvSpPr>
        <p:spPr>
          <a:xfrm>
            <a:off x="790864" y="4843624"/>
            <a:ext cx="7380287" cy="933450"/>
          </a:xfrm>
        </p:spPr>
        <p:txBody>
          <a:bodyPr/>
          <a:lstStyle>
            <a:lvl1pPr algn="l">
              <a:buNone/>
              <a:defRPr sz="1800">
                <a:solidFill>
                  <a:schemeClr val="bg1"/>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department, faculty or division name here</a:t>
            </a:r>
            <a:endParaRPr lang="en-US" dirty="0"/>
          </a:p>
        </p:txBody>
      </p:sp>
      <p:sp>
        <p:nvSpPr>
          <p:cNvPr id="9" name="Subtitle 2">
            <a:extLst>
              <a:ext uri="{FF2B5EF4-FFF2-40B4-BE49-F238E27FC236}">
                <a16:creationId xmlns:a16="http://schemas.microsoft.com/office/drawing/2014/main" id="{76E70064-B817-42D9-83A5-81B9B37631A9}"/>
              </a:ext>
              <a:ext uri="{C183D7F6-B498-43B3-948B-1728B52AA6E4}">
                <adec:decorative xmlns:adec="http://schemas.microsoft.com/office/drawing/2017/decorative" val="1"/>
              </a:ext>
            </a:extLst>
          </p:cNvPr>
          <p:cNvSpPr>
            <a:spLocks noGrp="1"/>
          </p:cNvSpPr>
          <p:nvPr>
            <p:ph type="subTitle" idx="1" hasCustomPrompt="1"/>
          </p:nvPr>
        </p:nvSpPr>
        <p:spPr>
          <a:xfrm>
            <a:off x="790864" y="4478270"/>
            <a:ext cx="7380370" cy="392650"/>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your team or unit name here</a:t>
            </a:r>
            <a:endParaRPr lang="en-AU" dirty="0"/>
          </a:p>
        </p:txBody>
      </p:sp>
      <p:sp>
        <p:nvSpPr>
          <p:cNvPr id="7" name="Title 1">
            <a:extLst>
              <a:ext uri="{FF2B5EF4-FFF2-40B4-BE49-F238E27FC236}">
                <a16:creationId xmlns:a16="http://schemas.microsoft.com/office/drawing/2014/main" id="{D427DC83-3791-4348-8D31-9DC78A111BB3}"/>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bg1"/>
                </a:solidFill>
              </a:defRPr>
            </a:lvl1pPr>
          </a:lstStyle>
          <a:p>
            <a:r>
              <a:rPr lang="en-US" dirty="0"/>
              <a:t>Click to edit: Presentation Title</a:t>
            </a:r>
            <a:endParaRPr lang="en-AU" dirty="0"/>
          </a:p>
        </p:txBody>
      </p:sp>
      <p:pic>
        <p:nvPicPr>
          <p:cNvPr id="12" name="Picture 11" descr="Logo - Queensland University of Technology">
            <a:extLst>
              <a:ext uri="{FF2B5EF4-FFF2-40B4-BE49-F238E27FC236}">
                <a16:creationId xmlns:a16="http://schemas.microsoft.com/office/drawing/2014/main" id="{C35C2B97-D26F-4371-845A-ED049B3F15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6469" y="503285"/>
            <a:ext cx="1655763" cy="1655763"/>
          </a:xfrm>
          <a:prstGeom prst="rect">
            <a:avLst/>
          </a:prstGeom>
        </p:spPr>
      </p:pic>
    </p:spTree>
    <p:extLst>
      <p:ext uri="{BB962C8B-B14F-4D97-AF65-F5344CB8AC3E}">
        <p14:creationId xmlns:p14="http://schemas.microsoft.com/office/powerpoint/2010/main" val="128956881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77EB0A-FD63-4491-8E9A-A41B15A13E4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l="7635" t="10269" r="2641" b="6"/>
          <a:stretch/>
        </p:blipFill>
        <p:spPr>
          <a:xfrm>
            <a:off x="-1" y="1"/>
            <a:ext cx="12192001" cy="6858000"/>
          </a:xfrm>
          <a:prstGeom prst="rect">
            <a:avLst/>
          </a:prstGeom>
        </p:spPr>
      </p:pic>
      <p:sp>
        <p:nvSpPr>
          <p:cNvPr id="10" name="Text Placeholder 7">
            <a:extLst>
              <a:ext uri="{FF2B5EF4-FFF2-40B4-BE49-F238E27FC236}">
                <a16:creationId xmlns:a16="http://schemas.microsoft.com/office/drawing/2014/main" id="{141F6C71-6539-411D-B9F4-970D4FA64873}"/>
              </a:ext>
              <a:ext uri="{C183D7F6-B498-43B3-948B-1728B52AA6E4}">
                <adec:decorative xmlns:adec="http://schemas.microsoft.com/office/drawing/2017/decorative" val="1"/>
              </a:ext>
            </a:extLst>
          </p:cNvPr>
          <p:cNvSpPr>
            <a:spLocks noGrp="1"/>
          </p:cNvSpPr>
          <p:nvPr>
            <p:ph type="body" sz="quarter" idx="10" hasCustomPrompt="1"/>
          </p:nvPr>
        </p:nvSpPr>
        <p:spPr>
          <a:xfrm>
            <a:off x="790864" y="4843624"/>
            <a:ext cx="7380287" cy="933450"/>
          </a:xfrm>
        </p:spPr>
        <p:txBody>
          <a:bodyPr/>
          <a:lstStyle>
            <a:lvl1pPr algn="l">
              <a:buNone/>
              <a:defRPr sz="1800">
                <a:solidFill>
                  <a:schemeClr val="bg1"/>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department, faculty or division name here</a:t>
            </a:r>
            <a:endParaRPr lang="en-US" dirty="0"/>
          </a:p>
        </p:txBody>
      </p:sp>
      <p:sp>
        <p:nvSpPr>
          <p:cNvPr id="9" name="Subtitle 2">
            <a:extLst>
              <a:ext uri="{FF2B5EF4-FFF2-40B4-BE49-F238E27FC236}">
                <a16:creationId xmlns:a16="http://schemas.microsoft.com/office/drawing/2014/main" id="{4F34A4F6-0043-4B71-B53D-168738877617}"/>
              </a:ext>
              <a:ext uri="{C183D7F6-B498-43B3-948B-1728B52AA6E4}">
                <adec:decorative xmlns:adec="http://schemas.microsoft.com/office/drawing/2017/decorative" val="1"/>
              </a:ext>
            </a:extLst>
          </p:cNvPr>
          <p:cNvSpPr>
            <a:spLocks noGrp="1"/>
          </p:cNvSpPr>
          <p:nvPr>
            <p:ph type="subTitle" idx="1" hasCustomPrompt="1"/>
          </p:nvPr>
        </p:nvSpPr>
        <p:spPr>
          <a:xfrm>
            <a:off x="790864" y="4478270"/>
            <a:ext cx="7380370" cy="392650"/>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your team or unit name here</a:t>
            </a:r>
            <a:endParaRPr lang="en-AU" dirty="0"/>
          </a:p>
        </p:txBody>
      </p:sp>
      <p:sp>
        <p:nvSpPr>
          <p:cNvPr id="7" name="Title 1">
            <a:extLst>
              <a:ext uri="{FF2B5EF4-FFF2-40B4-BE49-F238E27FC236}">
                <a16:creationId xmlns:a16="http://schemas.microsoft.com/office/drawing/2014/main" id="{61B0F8D3-1A5D-4A55-95F5-BD6A49BF3899}"/>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bg1"/>
                </a:solidFill>
              </a:defRPr>
            </a:lvl1pPr>
          </a:lstStyle>
          <a:p>
            <a:r>
              <a:rPr lang="en-US" dirty="0"/>
              <a:t>Click to edit: Presentation Title</a:t>
            </a:r>
            <a:endParaRPr lang="en-AU" dirty="0"/>
          </a:p>
        </p:txBody>
      </p:sp>
      <p:pic>
        <p:nvPicPr>
          <p:cNvPr id="12" name="Picture 11" descr="Logo - Queensland University of Technology">
            <a:extLst>
              <a:ext uri="{FF2B5EF4-FFF2-40B4-BE49-F238E27FC236}">
                <a16:creationId xmlns:a16="http://schemas.microsoft.com/office/drawing/2014/main" id="{C35C2B97-D26F-4371-845A-ED049B3F15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6469" y="503285"/>
            <a:ext cx="1655763" cy="1655763"/>
          </a:xfrm>
          <a:prstGeom prst="rect">
            <a:avLst/>
          </a:prstGeom>
        </p:spPr>
      </p:pic>
    </p:spTree>
    <p:extLst>
      <p:ext uri="{BB962C8B-B14F-4D97-AF65-F5344CB8AC3E}">
        <p14:creationId xmlns:p14="http://schemas.microsoft.com/office/powerpoint/2010/main" val="65470105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CD9C7A-FB4B-4C32-BB94-381D14AD315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Placeholder 7">
            <a:extLst>
              <a:ext uri="{FF2B5EF4-FFF2-40B4-BE49-F238E27FC236}">
                <a16:creationId xmlns:a16="http://schemas.microsoft.com/office/drawing/2014/main" id="{EFD7735A-B7DA-4E07-A843-5FC5BA79AD50}"/>
              </a:ext>
              <a:ext uri="{C183D7F6-B498-43B3-948B-1728B52AA6E4}">
                <adec:decorative xmlns:adec="http://schemas.microsoft.com/office/drawing/2017/decorative" val="1"/>
              </a:ext>
            </a:extLst>
          </p:cNvPr>
          <p:cNvSpPr>
            <a:spLocks noGrp="1"/>
          </p:cNvSpPr>
          <p:nvPr>
            <p:ph type="body" sz="quarter" idx="10" hasCustomPrompt="1"/>
          </p:nvPr>
        </p:nvSpPr>
        <p:spPr>
          <a:xfrm>
            <a:off x="790864" y="4843624"/>
            <a:ext cx="7380287" cy="933450"/>
          </a:xfrm>
        </p:spPr>
        <p:txBody>
          <a:bodyPr/>
          <a:lstStyle>
            <a:lvl1pPr algn="l">
              <a:buNone/>
              <a:defRPr sz="1800">
                <a:solidFill>
                  <a:schemeClr val="tx2"/>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department, faculty or division name here</a:t>
            </a:r>
            <a:endParaRPr lang="en-US" dirty="0"/>
          </a:p>
        </p:txBody>
      </p:sp>
      <p:sp>
        <p:nvSpPr>
          <p:cNvPr id="9" name="Subtitle 2">
            <a:extLst>
              <a:ext uri="{FF2B5EF4-FFF2-40B4-BE49-F238E27FC236}">
                <a16:creationId xmlns:a16="http://schemas.microsoft.com/office/drawing/2014/main" id="{D3648EB6-3C0F-47AC-998B-1F86FA64CEED}"/>
              </a:ext>
              <a:ext uri="{C183D7F6-B498-43B3-948B-1728B52AA6E4}">
                <adec:decorative xmlns:adec="http://schemas.microsoft.com/office/drawing/2017/decorative" val="1"/>
              </a:ext>
            </a:extLst>
          </p:cNvPr>
          <p:cNvSpPr>
            <a:spLocks noGrp="1"/>
          </p:cNvSpPr>
          <p:nvPr>
            <p:ph type="subTitle" idx="1" hasCustomPrompt="1"/>
          </p:nvPr>
        </p:nvSpPr>
        <p:spPr>
          <a:xfrm>
            <a:off x="790864" y="4478270"/>
            <a:ext cx="7380370" cy="392650"/>
          </a:xfrm>
        </p:spPr>
        <p:txBody>
          <a:bodyPr>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your team or unit name here</a:t>
            </a:r>
            <a:endParaRPr lang="en-AU" dirty="0"/>
          </a:p>
        </p:txBody>
      </p:sp>
      <p:sp>
        <p:nvSpPr>
          <p:cNvPr id="7" name="Title 1">
            <a:extLst>
              <a:ext uri="{FF2B5EF4-FFF2-40B4-BE49-F238E27FC236}">
                <a16:creationId xmlns:a16="http://schemas.microsoft.com/office/drawing/2014/main" id="{E252BC87-340E-4AA0-A72B-58BB011DA75B}"/>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tx2"/>
                </a:solidFill>
              </a:defRPr>
            </a:lvl1pPr>
          </a:lstStyle>
          <a:p>
            <a:r>
              <a:rPr lang="en-US" dirty="0"/>
              <a:t>Click to edit: Presentation Title</a:t>
            </a:r>
            <a:endParaRPr lang="en-AU" dirty="0"/>
          </a:p>
        </p:txBody>
      </p:sp>
      <p:pic>
        <p:nvPicPr>
          <p:cNvPr id="12" name="Picture 11" descr="Logo - Queensland University of Technology">
            <a:extLst>
              <a:ext uri="{FF2B5EF4-FFF2-40B4-BE49-F238E27FC236}">
                <a16:creationId xmlns:a16="http://schemas.microsoft.com/office/drawing/2014/main" id="{C35C2B97-D26F-4371-845A-ED049B3F15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66469" y="503285"/>
            <a:ext cx="1655763" cy="1655763"/>
          </a:xfrm>
          <a:prstGeom prst="rect">
            <a:avLst/>
          </a:prstGeom>
        </p:spPr>
      </p:pic>
    </p:spTree>
    <p:extLst>
      <p:ext uri="{BB962C8B-B14F-4D97-AF65-F5344CB8AC3E}">
        <p14:creationId xmlns:p14="http://schemas.microsoft.com/office/powerpoint/2010/main" val="85495939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F">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CD9C7A-FB4B-4C32-BB94-381D14AD315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 Placeholder 7">
            <a:extLst>
              <a:ext uri="{FF2B5EF4-FFF2-40B4-BE49-F238E27FC236}">
                <a16:creationId xmlns:a16="http://schemas.microsoft.com/office/drawing/2014/main" id="{EFD7735A-B7DA-4E07-A843-5FC5BA79AD50}"/>
              </a:ext>
              <a:ext uri="{C183D7F6-B498-43B3-948B-1728B52AA6E4}">
                <adec:decorative xmlns:adec="http://schemas.microsoft.com/office/drawing/2017/decorative" val="1"/>
              </a:ext>
            </a:extLst>
          </p:cNvPr>
          <p:cNvSpPr>
            <a:spLocks noGrp="1"/>
          </p:cNvSpPr>
          <p:nvPr>
            <p:ph type="body" sz="quarter" idx="10" hasCustomPrompt="1"/>
          </p:nvPr>
        </p:nvSpPr>
        <p:spPr>
          <a:xfrm>
            <a:off x="790864" y="4843624"/>
            <a:ext cx="7380287" cy="933450"/>
          </a:xfrm>
        </p:spPr>
        <p:txBody>
          <a:bodyPr/>
          <a:lstStyle>
            <a:lvl1pPr algn="l">
              <a:buNone/>
              <a:defRPr sz="1800">
                <a:solidFill>
                  <a:schemeClr val="tx2"/>
                </a:solidFill>
                <a:latin typeface="+mn-lt"/>
              </a:defRPr>
            </a:lvl1pPr>
            <a:lvl2pPr>
              <a:buNone/>
              <a:defRPr sz="1800">
                <a:solidFill>
                  <a:schemeClr val="bg1"/>
                </a:solidFill>
                <a:latin typeface="+mn-lt"/>
              </a:defRPr>
            </a:lvl2pPr>
            <a:lvl3pPr>
              <a:buNone/>
              <a:defRPr sz="1800">
                <a:solidFill>
                  <a:schemeClr val="bg1"/>
                </a:solidFill>
                <a:latin typeface="+mn-lt"/>
              </a:defRPr>
            </a:lvl3pPr>
            <a:lvl4pPr>
              <a:buNone/>
              <a:defRPr sz="1800">
                <a:solidFill>
                  <a:schemeClr val="bg1"/>
                </a:solidFill>
                <a:latin typeface="+mn-lt"/>
              </a:defRPr>
            </a:lvl4pPr>
            <a:lvl5pPr>
              <a:buNone/>
              <a:defRPr sz="1800">
                <a:solidFill>
                  <a:schemeClr val="bg1"/>
                </a:solidFill>
                <a:latin typeface="+mn-lt"/>
              </a:defRPr>
            </a:lvl5pPr>
          </a:lstStyle>
          <a:p>
            <a:pPr lvl="0"/>
            <a:r>
              <a:rPr lang="en-US" dirty="0"/>
              <a:t>Click to edit: Add your </a:t>
            </a:r>
            <a:r>
              <a:rPr lang="en-AU" dirty="0"/>
              <a:t>department, faculty or division name here</a:t>
            </a:r>
            <a:endParaRPr lang="en-US" dirty="0"/>
          </a:p>
        </p:txBody>
      </p:sp>
      <p:sp>
        <p:nvSpPr>
          <p:cNvPr id="9" name="Subtitle 2">
            <a:extLst>
              <a:ext uri="{FF2B5EF4-FFF2-40B4-BE49-F238E27FC236}">
                <a16:creationId xmlns:a16="http://schemas.microsoft.com/office/drawing/2014/main" id="{D3648EB6-3C0F-47AC-998B-1F86FA64CEED}"/>
              </a:ext>
              <a:ext uri="{C183D7F6-B498-43B3-948B-1728B52AA6E4}">
                <adec:decorative xmlns:adec="http://schemas.microsoft.com/office/drawing/2017/decorative" val="1"/>
              </a:ext>
            </a:extLst>
          </p:cNvPr>
          <p:cNvSpPr>
            <a:spLocks noGrp="1"/>
          </p:cNvSpPr>
          <p:nvPr>
            <p:ph type="subTitle" idx="1" hasCustomPrompt="1"/>
          </p:nvPr>
        </p:nvSpPr>
        <p:spPr>
          <a:xfrm>
            <a:off x="790864" y="4478270"/>
            <a:ext cx="7380370" cy="392650"/>
          </a:xfrm>
        </p:spPr>
        <p:txBody>
          <a:bodyPr>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your team or unit name here</a:t>
            </a:r>
            <a:endParaRPr lang="en-AU" dirty="0"/>
          </a:p>
        </p:txBody>
      </p:sp>
      <p:sp>
        <p:nvSpPr>
          <p:cNvPr id="7" name="Title 1">
            <a:extLst>
              <a:ext uri="{FF2B5EF4-FFF2-40B4-BE49-F238E27FC236}">
                <a16:creationId xmlns:a16="http://schemas.microsoft.com/office/drawing/2014/main" id="{E252BC87-340E-4AA0-A72B-58BB011DA75B}"/>
              </a:ext>
              <a:ext uri="{C183D7F6-B498-43B3-948B-1728B52AA6E4}">
                <adec:decorative xmlns:adec="http://schemas.microsoft.com/office/drawing/2017/decorative" val="1"/>
              </a:ext>
            </a:extLst>
          </p:cNvPr>
          <p:cNvSpPr>
            <a:spLocks noGrp="1"/>
          </p:cNvSpPr>
          <p:nvPr>
            <p:ph type="ctrTitle" hasCustomPrompt="1"/>
          </p:nvPr>
        </p:nvSpPr>
        <p:spPr>
          <a:xfrm>
            <a:off x="790864" y="2562385"/>
            <a:ext cx="7380370" cy="1833997"/>
          </a:xfrm>
        </p:spPr>
        <p:txBody>
          <a:bodyPr anchor="ctr">
            <a:normAutofit/>
          </a:bodyPr>
          <a:lstStyle>
            <a:lvl1pPr algn="l">
              <a:defRPr sz="5400" b="1">
                <a:solidFill>
                  <a:schemeClr val="tx2"/>
                </a:solidFill>
              </a:defRPr>
            </a:lvl1pPr>
          </a:lstStyle>
          <a:p>
            <a:r>
              <a:rPr lang="en-US" dirty="0"/>
              <a:t>Click to edit: Presentation Title</a:t>
            </a:r>
            <a:endParaRPr lang="en-AU" dirty="0"/>
          </a:p>
        </p:txBody>
      </p:sp>
      <p:pic>
        <p:nvPicPr>
          <p:cNvPr id="12" name="Picture 11" descr="Logo - Queensland University of Technology">
            <a:extLst>
              <a:ext uri="{FF2B5EF4-FFF2-40B4-BE49-F238E27FC236}">
                <a16:creationId xmlns:a16="http://schemas.microsoft.com/office/drawing/2014/main" id="{C35C2B97-D26F-4371-845A-ED049B3F15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66469" y="503285"/>
            <a:ext cx="1655763" cy="1655763"/>
          </a:xfrm>
          <a:prstGeom prst="rect">
            <a:avLst/>
          </a:prstGeom>
        </p:spPr>
      </p:pic>
    </p:spTree>
    <p:extLst>
      <p:ext uri="{BB962C8B-B14F-4D97-AF65-F5344CB8AC3E}">
        <p14:creationId xmlns:p14="http://schemas.microsoft.com/office/powerpoint/2010/main" val="141834940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Traditional Owner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9B65F8-F29C-4687-97B1-132017B0CAD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087980"/>
          </a:xfrm>
          <a:prstGeom prst="rect">
            <a:avLst/>
          </a:prstGeom>
        </p:spPr>
      </p:pic>
      <p:sp>
        <p:nvSpPr>
          <p:cNvPr id="10" name="TextBox 9">
            <a:extLst>
              <a:ext uri="{FF2B5EF4-FFF2-40B4-BE49-F238E27FC236}">
                <a16:creationId xmlns:a16="http://schemas.microsoft.com/office/drawing/2014/main" id="{47C840F1-E6C3-4979-8FDB-27FC3DA3D710}"/>
              </a:ext>
              <a:ext uri="{C183D7F6-B498-43B3-948B-1728B52AA6E4}">
                <adec:decorative xmlns:adec="http://schemas.microsoft.com/office/drawing/2017/decorative" val="1"/>
              </a:ext>
            </a:extLst>
          </p:cNvPr>
          <p:cNvSpPr txBox="1"/>
          <p:nvPr userDrawn="1"/>
        </p:nvSpPr>
        <p:spPr>
          <a:xfrm>
            <a:off x="3179702" y="3103031"/>
            <a:ext cx="5964654" cy="2339102"/>
          </a:xfrm>
          <a:prstGeom prst="rect">
            <a:avLst/>
          </a:prstGeom>
          <a:noFill/>
        </p:spPr>
        <p:txBody>
          <a:bodyPr wrap="square">
            <a:spAutoFit/>
          </a:bodyPr>
          <a:lstStyle/>
          <a:p>
            <a:pPr marR="0" algn="l" rtl="0">
              <a:lnSpc>
                <a:spcPct val="100000"/>
              </a:lnSpc>
              <a:spcAft>
                <a:spcPts val="600"/>
              </a:spcAft>
            </a:pPr>
            <a:r>
              <a:rPr lang="en-AU" sz="2400" b="0" i="0" u="none" strike="noStrike" baseline="30000" dirty="0">
                <a:solidFill>
                  <a:schemeClr val="bg1"/>
                </a:solidFill>
                <a:latin typeface="+mn-lt"/>
              </a:rPr>
              <a:t>QUT acknowledges the Turrbal and Yugara, as the First Nations owners of the lands where QUT now stands. We pay respect to their Elders, lores, customs and creation spirits. We recognise that these lands have always been places of teaching, research and learning. ​</a:t>
            </a:r>
          </a:p>
          <a:p>
            <a:pPr marR="0" algn="l" rtl="0">
              <a:lnSpc>
                <a:spcPct val="100000"/>
              </a:lnSpc>
              <a:spcAft>
                <a:spcPts val="600"/>
              </a:spcAft>
            </a:pPr>
            <a:r>
              <a:rPr lang="en-AU" sz="2400" b="0" i="0" u="none" strike="noStrike" baseline="30000" dirty="0">
                <a:solidFill>
                  <a:schemeClr val="bg1"/>
                </a:solidFill>
                <a:latin typeface="+mn-lt"/>
              </a:rPr>
              <a:t>QUT acknowledges the important role Aboriginal and Torres Strait Islander people play within the QUT community.​</a:t>
            </a:r>
          </a:p>
          <a:p>
            <a:pPr marR="0" algn="l" rtl="0">
              <a:lnSpc>
                <a:spcPct val="100000"/>
              </a:lnSpc>
              <a:spcAft>
                <a:spcPts val="600"/>
              </a:spcAft>
            </a:pPr>
            <a:endParaRPr lang="en-AU" sz="2400" dirty="0">
              <a:solidFill>
                <a:schemeClr val="bg1"/>
              </a:solidFill>
              <a:latin typeface="+mn-lt"/>
            </a:endParaRPr>
          </a:p>
        </p:txBody>
      </p:sp>
      <p:sp>
        <p:nvSpPr>
          <p:cNvPr id="12" name="TextBox 11">
            <a:extLst>
              <a:ext uri="{FF2B5EF4-FFF2-40B4-BE49-F238E27FC236}">
                <a16:creationId xmlns:a16="http://schemas.microsoft.com/office/drawing/2014/main" id="{0D8FB860-6D57-4BAC-8ECF-0B93F59FD5F7}"/>
              </a:ext>
              <a:ext uri="{C183D7F6-B498-43B3-948B-1728B52AA6E4}">
                <adec:decorative xmlns:adec="http://schemas.microsoft.com/office/drawing/2017/decorative" val="1"/>
              </a:ext>
            </a:extLst>
          </p:cNvPr>
          <p:cNvSpPr txBox="1"/>
          <p:nvPr userDrawn="1"/>
        </p:nvSpPr>
        <p:spPr>
          <a:xfrm>
            <a:off x="3179702" y="2675312"/>
            <a:ext cx="6093994" cy="379591"/>
          </a:xfrm>
          <a:prstGeom prst="rect">
            <a:avLst/>
          </a:prstGeom>
          <a:noFill/>
        </p:spPr>
        <p:txBody>
          <a:bodyPr wrap="square">
            <a:spAutoFit/>
          </a:bodyPr>
          <a:lstStyle/>
          <a:p>
            <a:pPr marR="0" algn="l" rtl="0"/>
            <a:r>
              <a:rPr lang="en-AU" sz="2800" b="1" i="0" u="none" strike="noStrike" baseline="30000" noProof="0">
                <a:solidFill>
                  <a:schemeClr val="bg1"/>
                </a:solidFill>
                <a:latin typeface="Arial" panose="020B0604020202020204" pitchFamily="34" charset="0"/>
              </a:rPr>
              <a:t>ACKNOWLEDGEMENT OF TRADITIONAL OWNERS </a:t>
            </a:r>
          </a:p>
        </p:txBody>
      </p:sp>
    </p:spTree>
    <p:extLst>
      <p:ext uri="{BB962C8B-B14F-4D97-AF65-F5344CB8AC3E}">
        <p14:creationId xmlns:p14="http://schemas.microsoft.com/office/powerpoint/2010/main" val="1610645131"/>
      </p:ext>
    </p:extLst>
  </p:cSld>
  <p:clrMapOvr>
    <a:masterClrMapping/>
  </p:clrMapOvr>
  <p:transition spd="med">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Standard Slide">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092487F3-73DA-4656-84F8-1DE5A80C51B7}"/>
              </a:ext>
              <a:ext uri="{C183D7F6-B498-43B3-948B-1728B52AA6E4}">
                <adec:decorative xmlns:adec="http://schemas.microsoft.com/office/drawing/2017/decorative" val="1"/>
              </a:ext>
            </a:extLst>
          </p:cNvPr>
          <p:cNvSpPr>
            <a:spLocks noGrp="1"/>
          </p:cNvSpPr>
          <p:nvPr>
            <p:ph type="sldNum" sz="quarter" idx="4"/>
          </p:nvPr>
        </p:nvSpPr>
        <p:spPr>
          <a:xfrm>
            <a:off x="11188461" y="186179"/>
            <a:ext cx="657044"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50DE2101-C65B-4E63-9A0E-F3BD87D4D20C}" type="slidenum">
              <a:rPr lang="en-AU" smtClean="0"/>
              <a:pPr/>
              <a:t>‹#›</a:t>
            </a:fld>
            <a:endParaRPr lang="en-AU" dirty="0"/>
          </a:p>
        </p:txBody>
      </p:sp>
      <p:sp>
        <p:nvSpPr>
          <p:cNvPr id="3" name="Content Placeholder 2">
            <a:extLst>
              <a:ext uri="{FF2B5EF4-FFF2-40B4-BE49-F238E27FC236}">
                <a16:creationId xmlns:a16="http://schemas.microsoft.com/office/drawing/2014/main" id="{FA20A0EA-FE24-441E-B009-2BD5DB9A903A}"/>
              </a:ext>
              <a:ext uri="{C183D7F6-B498-43B3-948B-1728B52AA6E4}">
                <adec:decorative xmlns:adec="http://schemas.microsoft.com/office/drawing/2017/decorative" val="1"/>
              </a:ext>
            </a:extLst>
          </p:cNvPr>
          <p:cNvSpPr>
            <a:spLocks noGrp="1"/>
          </p:cNvSpPr>
          <p:nvPr>
            <p:ph idx="1"/>
          </p:nvPr>
        </p:nvSpPr>
        <p:spPr>
          <a:xfrm>
            <a:off x="468000" y="1800000"/>
            <a:ext cx="11232000" cy="39600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a:extLst>
              <a:ext uri="{FF2B5EF4-FFF2-40B4-BE49-F238E27FC236}">
                <a16:creationId xmlns:a16="http://schemas.microsoft.com/office/drawing/2014/main" id="{860521EC-3BCC-46AD-A4CB-4CEC78D8996C}"/>
              </a:ext>
              <a:ext uri="{C183D7F6-B498-43B3-948B-1728B52AA6E4}">
                <adec:decorative xmlns:adec="http://schemas.microsoft.com/office/drawing/2017/decorative" val="1"/>
              </a:ext>
            </a:extLst>
          </p:cNvPr>
          <p:cNvSpPr>
            <a:spLocks noGrp="1"/>
          </p:cNvSpPr>
          <p:nvPr>
            <p:ph type="title"/>
          </p:nvPr>
        </p:nvSpPr>
        <p:spPr>
          <a:xfrm>
            <a:off x="468000" y="360000"/>
            <a:ext cx="11232000" cy="1332000"/>
          </a:xfrm>
          <a:prstGeom prst="rect">
            <a:avLst/>
          </a:prstGeom>
        </p:spPr>
        <p:txBody>
          <a:bodyPr/>
          <a:lstStyle>
            <a:lvl1pPr>
              <a:defRPr>
                <a:latin typeface="+mj-lt"/>
              </a:defRPr>
            </a:lvl1pPr>
          </a:lstStyle>
          <a:p>
            <a:r>
              <a:rPr lang="en-US" dirty="0"/>
              <a:t>Click to edit Master title style</a:t>
            </a:r>
            <a:endParaRPr lang="en-AU" dirty="0"/>
          </a:p>
        </p:txBody>
      </p:sp>
    </p:spTree>
    <p:extLst>
      <p:ext uri="{BB962C8B-B14F-4D97-AF65-F5344CB8AC3E}">
        <p14:creationId xmlns:p14="http://schemas.microsoft.com/office/powerpoint/2010/main" val="6916318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092487F3-73DA-4656-84F8-1DE5A80C51B7}"/>
              </a:ext>
            </a:extLst>
          </p:cNvPr>
          <p:cNvSpPr>
            <a:spLocks noGrp="1"/>
          </p:cNvSpPr>
          <p:nvPr>
            <p:ph type="sldNum" sz="quarter" idx="4"/>
          </p:nvPr>
        </p:nvSpPr>
        <p:spPr>
          <a:xfrm>
            <a:off x="11188461" y="186179"/>
            <a:ext cx="657044"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50DE2101-C65B-4E63-9A0E-F3BD87D4D20C}" type="slidenum">
              <a:rPr lang="en-AU" smtClean="0"/>
              <a:pPr/>
              <a:t>‹#›</a:t>
            </a:fld>
            <a:endParaRPr lang="en-AU" dirty="0"/>
          </a:p>
        </p:txBody>
      </p:sp>
      <p:sp>
        <p:nvSpPr>
          <p:cNvPr id="2" name="Title 1">
            <a:extLst>
              <a:ext uri="{FF2B5EF4-FFF2-40B4-BE49-F238E27FC236}">
                <a16:creationId xmlns:a16="http://schemas.microsoft.com/office/drawing/2014/main" id="{860521EC-3BCC-46AD-A4CB-4CEC78D8996C}"/>
              </a:ext>
              <a:ext uri="{C183D7F6-B498-43B3-948B-1728B52AA6E4}">
                <adec:decorative xmlns:adec="http://schemas.microsoft.com/office/drawing/2017/decorative" val="1"/>
              </a:ext>
            </a:extLst>
          </p:cNvPr>
          <p:cNvSpPr>
            <a:spLocks noGrp="1"/>
          </p:cNvSpPr>
          <p:nvPr>
            <p:ph type="title"/>
          </p:nvPr>
        </p:nvSpPr>
        <p:spPr>
          <a:xfrm>
            <a:off x="468000" y="360000"/>
            <a:ext cx="11232000" cy="1332000"/>
          </a:xfrm>
          <a:prstGeom prst="rect">
            <a:avLst/>
          </a:prstGeom>
        </p:spPr>
        <p:txBody>
          <a:bodyPr/>
          <a:lstStyle/>
          <a:p>
            <a:r>
              <a:rPr lang="en-US" dirty="0"/>
              <a:t>Click to edit Master title style</a:t>
            </a:r>
            <a:endParaRPr lang="en-AU" dirty="0"/>
          </a:p>
        </p:txBody>
      </p:sp>
    </p:spTree>
    <p:extLst>
      <p:ext uri="{BB962C8B-B14F-4D97-AF65-F5344CB8AC3E}">
        <p14:creationId xmlns:p14="http://schemas.microsoft.com/office/powerpoint/2010/main" val="5058481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4FBEC7-6426-4AEC-A1CC-40670871954C}"/>
              </a:ext>
              <a:ext uri="{C183D7F6-B498-43B3-948B-1728B52AA6E4}">
                <adec:decorative xmlns:adec="http://schemas.microsoft.com/office/drawing/2017/decorative" val="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 y="6080044"/>
            <a:ext cx="12192000" cy="777956"/>
          </a:xfrm>
          <a:prstGeom prst="rect">
            <a:avLst/>
          </a:prstGeom>
        </p:spPr>
      </p:pic>
      <p:sp>
        <p:nvSpPr>
          <p:cNvPr id="12" name="TextBox 11" descr="CRICOS No. 00213J">
            <a:extLst>
              <a:ext uri="{FF2B5EF4-FFF2-40B4-BE49-F238E27FC236}">
                <a16:creationId xmlns:a16="http://schemas.microsoft.com/office/drawing/2014/main" id="{2E6D47BF-AB0D-4AE6-B4BD-493B48CD9970}"/>
              </a:ext>
            </a:extLst>
          </p:cNvPr>
          <p:cNvSpPr txBox="1"/>
          <p:nvPr userDrawn="1"/>
        </p:nvSpPr>
        <p:spPr>
          <a:xfrm>
            <a:off x="345921" y="5861551"/>
            <a:ext cx="760144" cy="169277"/>
          </a:xfrm>
          <a:prstGeom prst="rect">
            <a:avLst/>
          </a:prstGeom>
          <a:noFill/>
        </p:spPr>
        <p:txBody>
          <a:bodyPr wrap="none" rtlCol="0">
            <a:spAutoFit/>
          </a:bodyPr>
          <a:lstStyle/>
          <a:p>
            <a:pPr algn="ctr"/>
            <a:r>
              <a:rPr lang="en-AU" sz="500" dirty="0">
                <a:solidFill>
                  <a:schemeClr val="bg2">
                    <a:lumMod val="75000"/>
                  </a:schemeClr>
                </a:solidFill>
              </a:rPr>
              <a:t>CRICOS No.00213J</a:t>
            </a:r>
          </a:p>
        </p:txBody>
      </p:sp>
      <p:pic>
        <p:nvPicPr>
          <p:cNvPr id="4" name="Picture 3" descr="Logo - Queensland University of Technology">
            <a:extLst>
              <a:ext uri="{FF2B5EF4-FFF2-40B4-BE49-F238E27FC236}">
                <a16:creationId xmlns:a16="http://schemas.microsoft.com/office/drawing/2014/main" id="{771F55EB-84E1-4510-9C72-0DF84EA1B1A4}"/>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267892" y="6218210"/>
            <a:ext cx="481643" cy="481643"/>
          </a:xfrm>
          <a:prstGeom prst="rect">
            <a:avLst/>
          </a:prstGeom>
        </p:spPr>
      </p:pic>
      <p:sp>
        <p:nvSpPr>
          <p:cNvPr id="8" name="Text Placeholder 2">
            <a:extLst>
              <a:ext uri="{FF2B5EF4-FFF2-40B4-BE49-F238E27FC236}">
                <a16:creationId xmlns:a16="http://schemas.microsoft.com/office/drawing/2014/main" id="{1409811D-58FA-4569-BF65-03783DB26BAA}"/>
              </a:ext>
            </a:extLst>
          </p:cNvPr>
          <p:cNvSpPr>
            <a:spLocks noGrp="1"/>
          </p:cNvSpPr>
          <p:nvPr>
            <p:ph type="body" idx="1"/>
          </p:nvPr>
        </p:nvSpPr>
        <p:spPr>
          <a:xfrm>
            <a:off x="468000" y="1800000"/>
            <a:ext cx="11232000" cy="396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itle Placeholder 1">
            <a:extLst>
              <a:ext uri="{FF2B5EF4-FFF2-40B4-BE49-F238E27FC236}">
                <a16:creationId xmlns:a16="http://schemas.microsoft.com/office/drawing/2014/main" id="{EF70AB86-8F1E-44CD-82C9-F9C4926C0D76}"/>
              </a:ext>
            </a:extLst>
          </p:cNvPr>
          <p:cNvSpPr>
            <a:spLocks noGrp="1"/>
          </p:cNvSpPr>
          <p:nvPr>
            <p:ph type="title"/>
          </p:nvPr>
        </p:nvSpPr>
        <p:spPr>
          <a:xfrm>
            <a:off x="468000" y="360000"/>
            <a:ext cx="11232000" cy="1332000"/>
          </a:xfrm>
          <a:prstGeom prst="rect">
            <a:avLst/>
          </a:prstGeom>
        </p:spPr>
        <p:txBody>
          <a:bodyPr vert="horz" lIns="91440" tIns="45720" rIns="91440" bIns="45720" rtlCol="0" anchor="ctr">
            <a:normAutofit/>
          </a:bodyPr>
          <a:lstStyle/>
          <a:p>
            <a:r>
              <a:rPr lang="en-US" dirty="0"/>
              <a:t>Click to edit Master title style</a:t>
            </a:r>
            <a:endParaRPr lang="en-AU" dirty="0"/>
          </a:p>
        </p:txBody>
      </p:sp>
    </p:spTree>
    <p:extLst>
      <p:ext uri="{BB962C8B-B14F-4D97-AF65-F5344CB8AC3E}">
        <p14:creationId xmlns:p14="http://schemas.microsoft.com/office/powerpoint/2010/main" val="32327397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 id="2147483668" r:id="rId6"/>
    <p:sldLayoutId id="2147483649" r:id="rId7"/>
    <p:sldLayoutId id="2147483650" r:id="rId8"/>
    <p:sldLayoutId id="2147483665" r:id="rId9"/>
    <p:sldLayoutId id="2147483652" r:id="rId10"/>
    <p:sldLayoutId id="2147483666" r:id="rId11"/>
    <p:sldLayoutId id="2147483667" r:id="rId12"/>
    <p:sldLayoutId id="2147483654" r:id="rId13"/>
    <p:sldLayoutId id="2147483669" r:id="rId14"/>
    <p:sldLayoutId id="2147483670" r:id="rId15"/>
    <p:sldLayoutId id="2147483671" r:id="rId16"/>
    <p:sldLayoutId id="2147483672" r:id="rId17"/>
  </p:sldLayoutIdLst>
  <p:transition spd="med">
    <p:fade/>
  </p:transition>
  <p:hf sldNum="0" hdr="0" ftr="0" dt="0"/>
  <p:txStyles>
    <p:titleStyle>
      <a:lvl1pPr algn="l" defTabSz="914400" rtl="0" eaLnBrk="1" latinLnBrk="0" hangingPunct="1">
        <a:lnSpc>
          <a:spcPct val="90000"/>
        </a:lnSpc>
        <a:spcBef>
          <a:spcPct val="0"/>
        </a:spcBef>
        <a:buNone/>
        <a:defRPr sz="4400" b="1" kern="1200" baseline="0">
          <a:solidFill>
            <a:srgbClr val="164C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C1C1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1C1C1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1C1C1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1C1C1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1C1C1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nber.org/papers/w21883.pdf" TargetMode="External"/><Relationship Id="rId2" Type="http://schemas.openxmlformats.org/officeDocument/2006/relationships/hyperlink" Target="https://voxeu.org/article/global-value-chains-and-trade-protection"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adetalkspodcast.com/podcast/126-covid-19-and-trade-stories-from-the-data/"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aeaweb.org/articles?id=10.1257/aer.102.3.453"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s://www.sciencedirect.com/science/article/abs/pii/S0304393216000088"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A22C4E-5992-425F-BCCB-C0754071272F}"/>
              </a:ext>
            </a:extLst>
          </p:cNvPr>
          <p:cNvSpPr>
            <a:spLocks noGrp="1"/>
          </p:cNvSpPr>
          <p:nvPr>
            <p:ph type="ctrTitle"/>
          </p:nvPr>
        </p:nvSpPr>
        <p:spPr>
          <a:xfrm>
            <a:off x="457201" y="2562385"/>
            <a:ext cx="10982130" cy="1833997"/>
          </a:xfrm>
        </p:spPr>
        <p:txBody>
          <a:bodyPr>
            <a:normAutofit/>
          </a:bodyPr>
          <a:lstStyle/>
          <a:p>
            <a:r>
              <a:rPr lang="en-AU" dirty="0">
                <a:effectLst/>
                <a:latin typeface="Calibri" panose="020F0502020204030204" pitchFamily="34" charset="0"/>
                <a:ea typeface="Calibri" panose="020F0502020204030204" pitchFamily="34" charset="0"/>
              </a:rPr>
              <a:t>Global comparative advantages and supply chain disruptions </a:t>
            </a:r>
            <a:endParaRPr lang="en-AU" dirty="0"/>
          </a:p>
        </p:txBody>
      </p:sp>
      <p:sp>
        <p:nvSpPr>
          <p:cNvPr id="9" name="Subtitle 8">
            <a:extLst>
              <a:ext uri="{FF2B5EF4-FFF2-40B4-BE49-F238E27FC236}">
                <a16:creationId xmlns:a16="http://schemas.microsoft.com/office/drawing/2014/main" id="{C99ECC13-2C21-4A0F-B22E-BB3450D9DE7E}"/>
              </a:ext>
            </a:extLst>
          </p:cNvPr>
          <p:cNvSpPr>
            <a:spLocks noGrp="1"/>
          </p:cNvSpPr>
          <p:nvPr>
            <p:ph type="subTitle" idx="1"/>
          </p:nvPr>
        </p:nvSpPr>
        <p:spPr>
          <a:xfrm>
            <a:off x="790864" y="5027443"/>
            <a:ext cx="7380370" cy="392650"/>
          </a:xfrm>
        </p:spPr>
        <p:txBody>
          <a:bodyPr/>
          <a:lstStyle/>
          <a:p>
            <a:r>
              <a:rPr lang="en-US" dirty="0"/>
              <a:t>Pascalis Raimondos</a:t>
            </a:r>
            <a:endParaRPr lang="en-AU" dirty="0"/>
          </a:p>
        </p:txBody>
      </p:sp>
      <p:sp>
        <p:nvSpPr>
          <p:cNvPr id="10" name="Text Placeholder 9">
            <a:extLst>
              <a:ext uri="{FF2B5EF4-FFF2-40B4-BE49-F238E27FC236}">
                <a16:creationId xmlns:a16="http://schemas.microsoft.com/office/drawing/2014/main" id="{02F9A4D1-8C4A-4425-BAF8-D1A69C10E1AE}"/>
              </a:ext>
            </a:extLst>
          </p:cNvPr>
          <p:cNvSpPr>
            <a:spLocks noGrp="1"/>
          </p:cNvSpPr>
          <p:nvPr>
            <p:ph type="body" sz="quarter" idx="10"/>
          </p:nvPr>
        </p:nvSpPr>
        <p:spPr>
          <a:xfrm>
            <a:off x="790864" y="5420093"/>
            <a:ext cx="7380287" cy="933450"/>
          </a:xfrm>
        </p:spPr>
        <p:txBody>
          <a:bodyPr/>
          <a:lstStyle/>
          <a:p>
            <a:r>
              <a:rPr lang="en-US" dirty="0"/>
              <a:t>Head, School of Economics and Finance, QUT Business School</a:t>
            </a:r>
            <a:endParaRPr lang="en-AU" dirty="0"/>
          </a:p>
        </p:txBody>
      </p:sp>
    </p:spTree>
    <p:extLst>
      <p:ext uri="{BB962C8B-B14F-4D97-AF65-F5344CB8AC3E}">
        <p14:creationId xmlns:p14="http://schemas.microsoft.com/office/powerpoint/2010/main" val="245751902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837A-AD14-4139-870B-6D137CFE425C}"/>
              </a:ext>
            </a:extLst>
          </p:cNvPr>
          <p:cNvSpPr>
            <a:spLocks noGrp="1"/>
          </p:cNvSpPr>
          <p:nvPr>
            <p:ph type="title"/>
          </p:nvPr>
        </p:nvSpPr>
        <p:spPr>
          <a:xfrm>
            <a:off x="457200" y="0"/>
            <a:ext cx="10860755" cy="1325563"/>
          </a:xfrm>
        </p:spPr>
        <p:txBody>
          <a:bodyPr/>
          <a:lstStyle/>
          <a:p>
            <a:r>
              <a:rPr lang="en-AU" dirty="0"/>
              <a:t>Effects of GVCs on trade statistics</a:t>
            </a:r>
          </a:p>
        </p:txBody>
      </p:sp>
      <p:pic>
        <p:nvPicPr>
          <p:cNvPr id="5" name="Content Placeholder 4">
            <a:extLst>
              <a:ext uri="{FF2B5EF4-FFF2-40B4-BE49-F238E27FC236}">
                <a16:creationId xmlns:a16="http://schemas.microsoft.com/office/drawing/2014/main" id="{FB39E5E4-3005-4ADD-AE9A-77C93594D531}"/>
              </a:ext>
            </a:extLst>
          </p:cNvPr>
          <p:cNvPicPr>
            <a:picLocks noGrp="1" noChangeAspect="1"/>
          </p:cNvPicPr>
          <p:nvPr>
            <p:ph idx="1"/>
          </p:nvPr>
        </p:nvPicPr>
        <p:blipFill>
          <a:blip r:embed="rId2"/>
          <a:stretch>
            <a:fillRect/>
          </a:stretch>
        </p:blipFill>
        <p:spPr>
          <a:xfrm>
            <a:off x="0" y="1053296"/>
            <a:ext cx="12192000" cy="5079875"/>
          </a:xfrm>
        </p:spPr>
      </p:pic>
      <p:sp>
        <p:nvSpPr>
          <p:cNvPr id="3" name="TextBox 2">
            <a:extLst>
              <a:ext uri="{FF2B5EF4-FFF2-40B4-BE49-F238E27FC236}">
                <a16:creationId xmlns:a16="http://schemas.microsoft.com/office/drawing/2014/main" id="{2653E960-F4F3-41A7-89A8-28E9C298CA73}"/>
              </a:ext>
            </a:extLst>
          </p:cNvPr>
          <p:cNvSpPr txBox="1"/>
          <p:nvPr/>
        </p:nvSpPr>
        <p:spPr>
          <a:xfrm>
            <a:off x="1324947" y="1884784"/>
            <a:ext cx="1080745" cy="400110"/>
          </a:xfrm>
          <a:prstGeom prst="rect">
            <a:avLst/>
          </a:prstGeom>
          <a:noFill/>
        </p:spPr>
        <p:txBody>
          <a:bodyPr wrap="none" rtlCol="0">
            <a:spAutoFit/>
          </a:bodyPr>
          <a:lstStyle/>
          <a:p>
            <a:r>
              <a:rPr lang="en-AU" sz="2000" b="1" dirty="0"/>
              <a:t>(Direct)</a:t>
            </a:r>
          </a:p>
        </p:txBody>
      </p:sp>
    </p:spTree>
    <p:extLst>
      <p:ext uri="{BB962C8B-B14F-4D97-AF65-F5344CB8AC3E}">
        <p14:creationId xmlns:p14="http://schemas.microsoft.com/office/powerpoint/2010/main" val="184005215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27874AC-735D-4561-8431-115FA13B3455}"/>
              </a:ext>
            </a:extLst>
          </p:cNvPr>
          <p:cNvPicPr>
            <a:picLocks noGrp="1" noChangeAspect="1"/>
          </p:cNvPicPr>
          <p:nvPr>
            <p:ph sz="half" idx="1"/>
          </p:nvPr>
        </p:nvPicPr>
        <p:blipFill>
          <a:blip r:embed="rId2"/>
          <a:stretch>
            <a:fillRect/>
          </a:stretch>
        </p:blipFill>
        <p:spPr>
          <a:xfrm>
            <a:off x="0" y="1222310"/>
            <a:ext cx="8042988" cy="5635690"/>
          </a:xfrm>
        </p:spPr>
      </p:pic>
      <p:sp>
        <p:nvSpPr>
          <p:cNvPr id="4" name="Content Placeholder 3">
            <a:extLst>
              <a:ext uri="{FF2B5EF4-FFF2-40B4-BE49-F238E27FC236}">
                <a16:creationId xmlns:a16="http://schemas.microsoft.com/office/drawing/2014/main" id="{1B91B7A9-9533-453A-9F7A-052BAA23EEDD}"/>
              </a:ext>
            </a:extLst>
          </p:cNvPr>
          <p:cNvSpPr>
            <a:spLocks noGrp="1"/>
          </p:cNvSpPr>
          <p:nvPr>
            <p:ph sz="half" idx="2"/>
          </p:nvPr>
        </p:nvSpPr>
        <p:spPr>
          <a:xfrm>
            <a:off x="8397551" y="1698171"/>
            <a:ext cx="3794449" cy="4424835"/>
          </a:xfrm>
        </p:spPr>
        <p:txBody>
          <a:bodyPr>
            <a:normAutofit/>
          </a:bodyPr>
          <a:lstStyle/>
          <a:p>
            <a:r>
              <a:rPr lang="en-AU" dirty="0"/>
              <a:t>VAX: ratio of VA exports to (direct) gross exports, i.e. a measure of domestic content of exports</a:t>
            </a:r>
          </a:p>
          <a:p>
            <a:endParaRPr lang="en-AU" dirty="0"/>
          </a:p>
          <a:p>
            <a:r>
              <a:rPr lang="en-AU" dirty="0"/>
              <a:t>Bilateral VAX &gt; 1: AUS exports reach the destination both directly and indirectly</a:t>
            </a:r>
          </a:p>
          <a:p>
            <a:endParaRPr lang="en-AU" dirty="0"/>
          </a:p>
          <a:p>
            <a:r>
              <a:rPr lang="en-AU" dirty="0"/>
              <a:t>Bilateral VAX &lt; 1: AUS exports goods that contain a lot of imports from other countries.</a:t>
            </a:r>
          </a:p>
        </p:txBody>
      </p:sp>
      <p:sp>
        <p:nvSpPr>
          <p:cNvPr id="5" name="Title 1">
            <a:extLst>
              <a:ext uri="{FF2B5EF4-FFF2-40B4-BE49-F238E27FC236}">
                <a16:creationId xmlns:a16="http://schemas.microsoft.com/office/drawing/2014/main" id="{42033955-4C49-42DF-8174-B68E7F39640D}"/>
              </a:ext>
            </a:extLst>
          </p:cNvPr>
          <p:cNvSpPr>
            <a:spLocks noGrp="1"/>
          </p:cNvSpPr>
          <p:nvPr>
            <p:ph type="title"/>
          </p:nvPr>
        </p:nvSpPr>
        <p:spPr>
          <a:xfrm>
            <a:off x="335666" y="0"/>
            <a:ext cx="10846684" cy="1325562"/>
          </a:xfrm>
        </p:spPr>
        <p:txBody>
          <a:bodyPr anchor="ctr">
            <a:normAutofit/>
          </a:bodyPr>
          <a:lstStyle/>
          <a:p>
            <a:r>
              <a:rPr lang="en-AU" dirty="0"/>
              <a:t>Effects of GVCs on Trade Statistics</a:t>
            </a:r>
          </a:p>
        </p:txBody>
      </p:sp>
    </p:spTree>
    <p:extLst>
      <p:ext uri="{BB962C8B-B14F-4D97-AF65-F5344CB8AC3E}">
        <p14:creationId xmlns:p14="http://schemas.microsoft.com/office/powerpoint/2010/main" val="32055548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03CF0-A1D5-4E6C-BB68-AE6667F9E129}"/>
              </a:ext>
            </a:extLst>
          </p:cNvPr>
          <p:cNvSpPr>
            <a:spLocks noGrp="1"/>
          </p:cNvSpPr>
          <p:nvPr>
            <p:ph type="title"/>
          </p:nvPr>
        </p:nvSpPr>
        <p:spPr>
          <a:xfrm>
            <a:off x="442912" y="0"/>
            <a:ext cx="10875043" cy="1325563"/>
          </a:xfrm>
        </p:spPr>
        <p:txBody>
          <a:bodyPr/>
          <a:lstStyle/>
          <a:p>
            <a:r>
              <a:rPr lang="en-AU" dirty="0"/>
              <a:t>Effects of GVCs on Trade Policy</a:t>
            </a:r>
          </a:p>
        </p:txBody>
      </p:sp>
      <p:sp>
        <p:nvSpPr>
          <p:cNvPr id="3" name="Content Placeholder 2">
            <a:extLst>
              <a:ext uri="{FF2B5EF4-FFF2-40B4-BE49-F238E27FC236}">
                <a16:creationId xmlns:a16="http://schemas.microsoft.com/office/drawing/2014/main" id="{E4BF3FAA-FCEC-4890-B0E6-6F1A8F546955}"/>
              </a:ext>
            </a:extLst>
          </p:cNvPr>
          <p:cNvSpPr>
            <a:spLocks noGrp="1"/>
          </p:cNvSpPr>
          <p:nvPr>
            <p:ph idx="1"/>
          </p:nvPr>
        </p:nvSpPr>
        <p:spPr>
          <a:xfrm>
            <a:off x="442912" y="1666624"/>
            <a:ext cx="11317955" cy="4043711"/>
          </a:xfrm>
        </p:spPr>
        <p:txBody>
          <a:bodyPr>
            <a:noAutofit/>
          </a:bodyPr>
          <a:lstStyle/>
          <a:p>
            <a:pPr marL="0" indent="0">
              <a:buNone/>
            </a:pPr>
            <a:r>
              <a:rPr lang="en-AU" sz="3200" b="1" i="0" dirty="0">
                <a:solidFill>
                  <a:srgbClr val="000000"/>
                </a:solidFill>
                <a:effectLst/>
                <a:latin typeface="Calibri" panose="020F0502020204030204" pitchFamily="34" charset="0"/>
                <a:cs typeface="Calibri" panose="020F0502020204030204" pitchFamily="34" charset="0"/>
              </a:rPr>
              <a:t>GVCs amplify the effects of tariffs:</a:t>
            </a:r>
            <a:r>
              <a:rPr lang="en-AU" sz="3200" b="0" i="0" dirty="0">
                <a:solidFill>
                  <a:srgbClr val="000000"/>
                </a:solidFill>
                <a:effectLst/>
                <a:latin typeface="Calibri" panose="020F0502020204030204" pitchFamily="34" charset="0"/>
                <a:cs typeface="Calibri" panose="020F0502020204030204" pitchFamily="34" charset="0"/>
              </a:rPr>
              <a:t> </a:t>
            </a:r>
          </a:p>
          <a:p>
            <a:r>
              <a:rPr lang="en-AU" sz="3200" b="0" i="0" dirty="0">
                <a:solidFill>
                  <a:srgbClr val="000000"/>
                </a:solidFill>
                <a:effectLst/>
                <a:latin typeface="Calibri" panose="020F0502020204030204" pitchFamily="34" charset="0"/>
                <a:cs typeface="Calibri" panose="020F0502020204030204" pitchFamily="34" charset="0"/>
              </a:rPr>
              <a:t>Since tariffs are </a:t>
            </a:r>
            <a:r>
              <a:rPr lang="en-AU" sz="3200" b="0" i="0" u="sng" dirty="0">
                <a:solidFill>
                  <a:srgbClr val="000000"/>
                </a:solidFill>
                <a:effectLst/>
                <a:latin typeface="Calibri" panose="020F0502020204030204" pitchFamily="34" charset="0"/>
                <a:cs typeface="Calibri" panose="020F0502020204030204" pitchFamily="34" charset="0"/>
              </a:rPr>
              <a:t>applied to the gross value of a good </a:t>
            </a:r>
            <a:r>
              <a:rPr lang="en-AU" sz="3200" b="0" i="0" dirty="0">
                <a:solidFill>
                  <a:srgbClr val="000000"/>
                </a:solidFill>
                <a:effectLst/>
                <a:latin typeface="Calibri" panose="020F0502020204030204" pitchFamily="34" charset="0"/>
                <a:cs typeface="Calibri" panose="020F0502020204030204" pitchFamily="34" charset="0"/>
              </a:rPr>
              <a:t>when it crosses the border, rather than just the ‘new’ value added, every border crossing increases the total tariff bill associated with production.</a:t>
            </a:r>
          </a:p>
          <a:p>
            <a:endParaRPr lang="en-AU" sz="3200" dirty="0">
              <a:latin typeface="Calibri" panose="020F0502020204030204" pitchFamily="34" charset="0"/>
              <a:cs typeface="Calibri" panose="020F0502020204030204" pitchFamily="34" charset="0"/>
            </a:endParaRPr>
          </a:p>
          <a:p>
            <a:r>
              <a:rPr lang="en-AU" sz="3200" dirty="0">
                <a:latin typeface="Calibri" panose="020F0502020204030204" pitchFamily="34" charset="0"/>
                <a:cs typeface="Calibri" panose="020F0502020204030204" pitchFamily="34" charset="0"/>
              </a:rPr>
              <a:t>As more trade is among GVCs, one would expect GVCs to have a trade-liberalizing effect (see </a:t>
            </a:r>
            <a:r>
              <a:rPr lang="en-AU" sz="3200" dirty="0">
                <a:latin typeface="Calibri" panose="020F0502020204030204" pitchFamily="34" charset="0"/>
                <a:cs typeface="Calibri" panose="020F0502020204030204" pitchFamily="34" charset="0"/>
                <a:hlinkClick r:id="rId2"/>
              </a:rPr>
              <a:t>here</a:t>
            </a:r>
            <a:r>
              <a:rPr lang="en-AU" sz="3200" dirty="0">
                <a:latin typeface="Calibri" panose="020F0502020204030204" pitchFamily="34" charset="0"/>
                <a:cs typeface="Calibri" panose="020F0502020204030204" pitchFamily="34" charset="0"/>
              </a:rPr>
              <a:t> and </a:t>
            </a:r>
            <a:r>
              <a:rPr lang="en-AU" sz="3200" dirty="0">
                <a:latin typeface="Calibri" panose="020F0502020204030204" pitchFamily="34" charset="0"/>
                <a:cs typeface="Calibri" panose="020F0502020204030204" pitchFamily="34" charset="0"/>
                <a:hlinkClick r:id="rId3"/>
              </a:rPr>
              <a:t>here</a:t>
            </a:r>
            <a:r>
              <a:rPr lang="en-AU"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038486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7FC345-A501-4164-B777-BEF24CD6C676}"/>
              </a:ext>
            </a:extLst>
          </p:cNvPr>
          <p:cNvSpPr>
            <a:spLocks noGrp="1"/>
          </p:cNvSpPr>
          <p:nvPr>
            <p:ph idx="1"/>
          </p:nvPr>
        </p:nvSpPr>
        <p:spPr/>
        <p:txBody>
          <a:bodyPr>
            <a:normAutofit/>
          </a:bodyPr>
          <a:lstStyle/>
          <a:p>
            <a:r>
              <a:rPr lang="en-AU" sz="3600" dirty="0">
                <a:solidFill>
                  <a:schemeClr val="tx1"/>
                </a:solidFill>
                <a:latin typeface="Calibri" panose="020F0502020204030204" pitchFamily="34" charset="0"/>
                <a:cs typeface="Calibri" panose="020F0502020204030204" pitchFamily="34" charset="0"/>
              </a:rPr>
              <a:t>It is important to manage risks arising from GVCs, i.e. geographic dispersion of supply chains is important (the case of medical products under COVID19 is an excellent example - </a:t>
            </a:r>
            <a:r>
              <a:rPr lang="en-AU" sz="3600" dirty="0">
                <a:solidFill>
                  <a:schemeClr val="tx1"/>
                </a:solidFill>
                <a:latin typeface="Calibri" panose="020F0502020204030204" pitchFamily="34" charset="0"/>
                <a:cs typeface="Calibri" panose="020F0502020204030204" pitchFamily="34" charset="0"/>
                <a:hlinkClick r:id="rId2"/>
              </a:rPr>
              <a:t>listen podcast</a:t>
            </a:r>
            <a:r>
              <a:rPr lang="en-AU" sz="3600" dirty="0">
                <a:solidFill>
                  <a:schemeClr val="tx1"/>
                </a:solidFill>
                <a:latin typeface="Calibri" panose="020F0502020204030204" pitchFamily="34" charset="0"/>
                <a:cs typeface="Calibri" panose="020F0502020204030204" pitchFamily="34" charset="0"/>
              </a:rPr>
              <a:t>).</a:t>
            </a:r>
            <a:endParaRPr lang="en-AU" sz="3600" dirty="0">
              <a:latin typeface="Calibri" panose="020F0502020204030204" pitchFamily="34" charset="0"/>
              <a:cs typeface="Calibri" panose="020F0502020204030204" pitchFamily="34" charset="0"/>
            </a:endParaRPr>
          </a:p>
          <a:p>
            <a:endParaRPr lang="en-AU" sz="3600" dirty="0">
              <a:latin typeface="Calibri" panose="020F0502020204030204" pitchFamily="34" charset="0"/>
              <a:cs typeface="Calibri" panose="020F0502020204030204" pitchFamily="34" charset="0"/>
            </a:endParaRPr>
          </a:p>
          <a:p>
            <a:r>
              <a:rPr lang="en-AU" sz="3600" dirty="0">
                <a:latin typeface="Calibri" panose="020F0502020204030204" pitchFamily="34" charset="0"/>
                <a:cs typeface="Calibri" panose="020F0502020204030204" pitchFamily="34" charset="0"/>
              </a:rPr>
              <a:t>Globalisation has been under attack for a while due to the income inequality that it can create. </a:t>
            </a:r>
          </a:p>
        </p:txBody>
      </p:sp>
      <p:sp>
        <p:nvSpPr>
          <p:cNvPr id="3" name="Title 2">
            <a:extLst>
              <a:ext uri="{FF2B5EF4-FFF2-40B4-BE49-F238E27FC236}">
                <a16:creationId xmlns:a16="http://schemas.microsoft.com/office/drawing/2014/main" id="{DE71F4FB-73EB-4018-9789-FB695031C032}"/>
              </a:ext>
            </a:extLst>
          </p:cNvPr>
          <p:cNvSpPr>
            <a:spLocks noGrp="1"/>
          </p:cNvSpPr>
          <p:nvPr>
            <p:ph type="title"/>
          </p:nvPr>
        </p:nvSpPr>
        <p:spPr>
          <a:xfrm>
            <a:off x="401255" y="432000"/>
            <a:ext cx="11389489" cy="1332000"/>
          </a:xfrm>
        </p:spPr>
        <p:txBody>
          <a:bodyPr>
            <a:normAutofit/>
          </a:bodyPr>
          <a:lstStyle/>
          <a:p>
            <a:r>
              <a:rPr lang="en-AU" sz="3800" dirty="0"/>
              <a:t>5. Disruption: COVID19 and anti-globalisation</a:t>
            </a:r>
          </a:p>
        </p:txBody>
      </p:sp>
    </p:spTree>
    <p:extLst>
      <p:ext uri="{BB962C8B-B14F-4D97-AF65-F5344CB8AC3E}">
        <p14:creationId xmlns:p14="http://schemas.microsoft.com/office/powerpoint/2010/main" val="455828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A5BF2E-4B11-44B6-92FD-7AC0D7D8CF04}"/>
              </a:ext>
            </a:extLst>
          </p:cNvPr>
          <p:cNvSpPr>
            <a:spLocks noGrp="1"/>
          </p:cNvSpPr>
          <p:nvPr>
            <p:ph type="title"/>
          </p:nvPr>
        </p:nvSpPr>
        <p:spPr>
          <a:xfrm>
            <a:off x="468000" y="360000"/>
            <a:ext cx="11232000" cy="940904"/>
          </a:xfrm>
        </p:spPr>
        <p:txBody>
          <a:bodyPr>
            <a:normAutofit/>
          </a:bodyPr>
          <a:lstStyle/>
          <a:p>
            <a:r>
              <a:rPr lang="en-AU" sz="3600" dirty="0"/>
              <a:t>Globalization and inequality: The “elephant” figure</a:t>
            </a:r>
          </a:p>
        </p:txBody>
      </p:sp>
      <p:pic>
        <p:nvPicPr>
          <p:cNvPr id="4" name="Picture 2" descr="Graph showing how global income levels increased between 1998 and 2008">
            <a:extLst>
              <a:ext uri="{FF2B5EF4-FFF2-40B4-BE49-F238E27FC236}">
                <a16:creationId xmlns:a16="http://schemas.microsoft.com/office/drawing/2014/main" id="{46DFB898-81F6-4673-8FAF-D6FF544588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6725" y="1660850"/>
            <a:ext cx="10002204" cy="41732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8D5B7C-96C7-489E-93C0-3E4F58E45CCD}"/>
              </a:ext>
            </a:extLst>
          </p:cNvPr>
          <p:cNvSpPr txBox="1"/>
          <p:nvPr/>
        </p:nvSpPr>
        <p:spPr>
          <a:xfrm>
            <a:off x="3092055" y="2084373"/>
            <a:ext cx="2204123" cy="738664"/>
          </a:xfrm>
          <a:prstGeom prst="rect">
            <a:avLst/>
          </a:prstGeom>
          <a:noFill/>
        </p:spPr>
        <p:txBody>
          <a:bodyPr wrap="square" rtlCol="0">
            <a:spAutoFit/>
          </a:bodyPr>
          <a:lstStyle/>
          <a:p>
            <a:r>
              <a:rPr lang="en-AU" sz="1400" dirty="0">
                <a:solidFill>
                  <a:srgbClr val="FF0000"/>
                </a:solidFill>
              </a:rPr>
              <a:t>Middle classes in countries such as China, India and Brazil</a:t>
            </a:r>
          </a:p>
        </p:txBody>
      </p:sp>
      <p:sp>
        <p:nvSpPr>
          <p:cNvPr id="6" name="TextBox 5">
            <a:extLst>
              <a:ext uri="{FF2B5EF4-FFF2-40B4-BE49-F238E27FC236}">
                <a16:creationId xmlns:a16="http://schemas.microsoft.com/office/drawing/2014/main" id="{36B5F507-85AB-4D49-A2C0-BD6D1B0FCD9A}"/>
              </a:ext>
            </a:extLst>
          </p:cNvPr>
          <p:cNvSpPr txBox="1"/>
          <p:nvPr/>
        </p:nvSpPr>
        <p:spPr>
          <a:xfrm>
            <a:off x="7409962" y="2813447"/>
            <a:ext cx="1355535" cy="1231106"/>
          </a:xfrm>
          <a:prstGeom prst="rect">
            <a:avLst/>
          </a:prstGeom>
          <a:noFill/>
        </p:spPr>
        <p:txBody>
          <a:bodyPr wrap="square" rtlCol="0">
            <a:spAutoFit/>
          </a:bodyPr>
          <a:lstStyle/>
          <a:p>
            <a:r>
              <a:rPr lang="en-AU" sz="1400" dirty="0">
                <a:solidFill>
                  <a:srgbClr val="FF0000"/>
                </a:solidFill>
              </a:rPr>
              <a:t>Lower earners in countries such as the USA and UK</a:t>
            </a:r>
          </a:p>
          <a:p>
            <a:endParaRPr lang="en-AU" dirty="0"/>
          </a:p>
        </p:txBody>
      </p:sp>
      <p:sp>
        <p:nvSpPr>
          <p:cNvPr id="7" name="TextBox 6">
            <a:extLst>
              <a:ext uri="{FF2B5EF4-FFF2-40B4-BE49-F238E27FC236}">
                <a16:creationId xmlns:a16="http://schemas.microsoft.com/office/drawing/2014/main" id="{6F3816CE-87FB-4387-B882-F79977107D31}"/>
              </a:ext>
            </a:extLst>
          </p:cNvPr>
          <p:cNvSpPr txBox="1"/>
          <p:nvPr/>
        </p:nvSpPr>
        <p:spPr>
          <a:xfrm>
            <a:off x="10520109" y="3090446"/>
            <a:ext cx="1355536" cy="954107"/>
          </a:xfrm>
          <a:prstGeom prst="rect">
            <a:avLst/>
          </a:prstGeom>
          <a:noFill/>
        </p:spPr>
        <p:txBody>
          <a:bodyPr wrap="square" rtlCol="0">
            <a:spAutoFit/>
          </a:bodyPr>
          <a:lstStyle/>
          <a:p>
            <a:r>
              <a:rPr lang="en-AU" sz="1400" dirty="0">
                <a:solidFill>
                  <a:srgbClr val="FF0000"/>
                </a:solidFill>
              </a:rPr>
              <a:t>The richest individuals around the globe</a:t>
            </a:r>
          </a:p>
        </p:txBody>
      </p:sp>
      <p:sp>
        <p:nvSpPr>
          <p:cNvPr id="8" name="TextBox 7">
            <a:extLst>
              <a:ext uri="{FF2B5EF4-FFF2-40B4-BE49-F238E27FC236}">
                <a16:creationId xmlns:a16="http://schemas.microsoft.com/office/drawing/2014/main" id="{D896080E-755F-46CF-89DA-FE510E12B81E}"/>
              </a:ext>
            </a:extLst>
          </p:cNvPr>
          <p:cNvSpPr txBox="1"/>
          <p:nvPr/>
        </p:nvSpPr>
        <p:spPr>
          <a:xfrm>
            <a:off x="8569555" y="5572486"/>
            <a:ext cx="591829" cy="261610"/>
          </a:xfrm>
          <a:prstGeom prst="rect">
            <a:avLst/>
          </a:prstGeom>
          <a:noFill/>
        </p:spPr>
        <p:txBody>
          <a:bodyPr wrap="none" rtlCol="0">
            <a:spAutoFit/>
          </a:bodyPr>
          <a:lstStyle/>
          <a:p>
            <a:r>
              <a:rPr lang="en-AU" sz="1100" dirty="0"/>
              <a:t>(2016)</a:t>
            </a:r>
          </a:p>
        </p:txBody>
      </p:sp>
    </p:spTree>
    <p:extLst>
      <p:ext uri="{BB962C8B-B14F-4D97-AF65-F5344CB8AC3E}">
        <p14:creationId xmlns:p14="http://schemas.microsoft.com/office/powerpoint/2010/main" val="42619038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5AD7AB-1C68-46CF-BC6E-12AFF5EAFA50}"/>
              </a:ext>
            </a:extLst>
          </p:cNvPr>
          <p:cNvSpPr>
            <a:spLocks noGrp="1"/>
          </p:cNvSpPr>
          <p:nvPr>
            <p:ph idx="1"/>
          </p:nvPr>
        </p:nvSpPr>
        <p:spPr>
          <a:xfrm>
            <a:off x="130629" y="1800000"/>
            <a:ext cx="12061371" cy="3960000"/>
          </a:xfrm>
        </p:spPr>
        <p:txBody>
          <a:bodyPr>
            <a:normAutofit/>
          </a:bodyPr>
          <a:lstStyle/>
          <a:p>
            <a:r>
              <a:rPr lang="en-AU" sz="4000" dirty="0">
                <a:latin typeface="Calibri" panose="020F0502020204030204" pitchFamily="34" charset="0"/>
                <a:cs typeface="Calibri" panose="020F0502020204030204" pitchFamily="34" charset="0"/>
              </a:rPr>
              <a:t>Trade is competition and competition is good (it increases productivity). </a:t>
            </a:r>
          </a:p>
          <a:p>
            <a:endParaRPr lang="en-AU" sz="4000" dirty="0">
              <a:latin typeface="Calibri" panose="020F0502020204030204" pitchFamily="34" charset="0"/>
              <a:cs typeface="Calibri" panose="020F0502020204030204" pitchFamily="34" charset="0"/>
            </a:endParaRPr>
          </a:p>
          <a:p>
            <a:r>
              <a:rPr lang="en-AU" sz="4000" dirty="0">
                <a:latin typeface="Calibri" panose="020F0502020204030204" pitchFamily="34" charset="0"/>
                <a:cs typeface="Calibri" panose="020F0502020204030204" pitchFamily="34" charset="0"/>
              </a:rPr>
              <a:t>However, trade can harm “..</a:t>
            </a:r>
            <a:r>
              <a:rPr lang="en-AU" sz="4000" i="1" dirty="0">
                <a:latin typeface="Calibri" panose="020F0502020204030204" pitchFamily="34" charset="0"/>
                <a:cs typeface="Calibri" panose="020F0502020204030204" pitchFamily="34" charset="0"/>
              </a:rPr>
              <a:t>those that work in industries that compete with imports.” </a:t>
            </a:r>
          </a:p>
        </p:txBody>
      </p:sp>
      <p:sp>
        <p:nvSpPr>
          <p:cNvPr id="3" name="Title 2">
            <a:extLst>
              <a:ext uri="{FF2B5EF4-FFF2-40B4-BE49-F238E27FC236}">
                <a16:creationId xmlns:a16="http://schemas.microsoft.com/office/drawing/2014/main" id="{4F56A300-5C2A-4687-AB75-04709F35C512}"/>
              </a:ext>
            </a:extLst>
          </p:cNvPr>
          <p:cNvSpPr>
            <a:spLocks noGrp="1"/>
          </p:cNvSpPr>
          <p:nvPr>
            <p:ph type="title"/>
          </p:nvPr>
        </p:nvSpPr>
        <p:spPr/>
        <p:txBody>
          <a:bodyPr/>
          <a:lstStyle/>
          <a:p>
            <a:r>
              <a:rPr lang="en-AU" dirty="0"/>
              <a:t>Gains from Trade…. but not for all</a:t>
            </a:r>
          </a:p>
        </p:txBody>
      </p:sp>
    </p:spTree>
    <p:extLst>
      <p:ext uri="{BB962C8B-B14F-4D97-AF65-F5344CB8AC3E}">
        <p14:creationId xmlns:p14="http://schemas.microsoft.com/office/powerpoint/2010/main" val="31368594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91994-AC34-4A52-80BF-83019601416A}"/>
              </a:ext>
            </a:extLst>
          </p:cNvPr>
          <p:cNvSpPr>
            <a:spLocks noGrp="1"/>
          </p:cNvSpPr>
          <p:nvPr>
            <p:ph idx="1"/>
          </p:nvPr>
        </p:nvSpPr>
        <p:spPr>
          <a:xfrm>
            <a:off x="376655" y="1478813"/>
            <a:ext cx="11232000" cy="4425312"/>
          </a:xfrm>
        </p:spPr>
        <p:txBody>
          <a:bodyPr>
            <a:noAutofit/>
          </a:bodyPr>
          <a:lstStyle/>
          <a:p>
            <a:r>
              <a:rPr lang="en-AU" sz="3200" dirty="0">
                <a:latin typeface="Calibri" panose="020F0502020204030204" pitchFamily="34" charset="0"/>
                <a:cs typeface="Calibri" panose="020F0502020204030204" pitchFamily="34" charset="0"/>
              </a:rPr>
              <a:t>Trade policy is ineffective for protecting from foreign competition for a simple reason: it leads to retaliation (e.g. oranges &amp; steel). Trade wars are always harmful and do not last long for this exact reason. </a:t>
            </a:r>
          </a:p>
          <a:p>
            <a:endParaRPr lang="en-AU" sz="1800" dirty="0">
              <a:latin typeface="Calibri" panose="020F0502020204030204" pitchFamily="34" charset="0"/>
              <a:cs typeface="Calibri" panose="020F0502020204030204" pitchFamily="34" charset="0"/>
            </a:endParaRPr>
          </a:p>
          <a:p>
            <a:r>
              <a:rPr lang="en-AU" sz="3200" dirty="0">
                <a:latin typeface="Calibri" panose="020F0502020204030204" pitchFamily="34" charset="0"/>
                <a:cs typeface="Calibri" panose="020F0502020204030204" pitchFamily="34" charset="0"/>
              </a:rPr>
              <a:t>Governments should instead provide the infrastructure for people/firms to adapt and grow (e.g. education, innovation, business environment, etc.) </a:t>
            </a:r>
            <a:r>
              <a:rPr lang="en-AU" sz="3200" b="1" dirty="0">
                <a:latin typeface="Calibri" panose="020F0502020204030204" pitchFamily="34" charset="0"/>
                <a:cs typeface="Calibri" panose="020F0502020204030204" pitchFamily="34" charset="0"/>
              </a:rPr>
              <a:t>The role of the state becomes even more important in a globalised world.  </a:t>
            </a:r>
          </a:p>
        </p:txBody>
      </p:sp>
      <p:sp>
        <p:nvSpPr>
          <p:cNvPr id="3" name="Title 2">
            <a:extLst>
              <a:ext uri="{FF2B5EF4-FFF2-40B4-BE49-F238E27FC236}">
                <a16:creationId xmlns:a16="http://schemas.microsoft.com/office/drawing/2014/main" id="{8FB47FDE-C57C-46FE-B7C9-7446DCE0C117}"/>
              </a:ext>
            </a:extLst>
          </p:cNvPr>
          <p:cNvSpPr>
            <a:spLocks noGrp="1"/>
          </p:cNvSpPr>
          <p:nvPr>
            <p:ph type="title"/>
          </p:nvPr>
        </p:nvSpPr>
        <p:spPr>
          <a:xfrm>
            <a:off x="468000" y="360000"/>
            <a:ext cx="11232000" cy="775117"/>
          </a:xfrm>
        </p:spPr>
        <p:txBody>
          <a:bodyPr/>
          <a:lstStyle/>
          <a:p>
            <a:r>
              <a:rPr lang="en-AU" dirty="0"/>
              <a:t>Trade policy? </a:t>
            </a:r>
          </a:p>
        </p:txBody>
      </p:sp>
      <p:sp>
        <p:nvSpPr>
          <p:cNvPr id="4" name="TextBox 3">
            <a:extLst>
              <a:ext uri="{FF2B5EF4-FFF2-40B4-BE49-F238E27FC236}">
                <a16:creationId xmlns:a16="http://schemas.microsoft.com/office/drawing/2014/main" id="{32EF70C6-35AC-47F0-BE9A-DB662A33BBFA}"/>
              </a:ext>
            </a:extLst>
          </p:cNvPr>
          <p:cNvSpPr txBox="1"/>
          <p:nvPr/>
        </p:nvSpPr>
        <p:spPr>
          <a:xfrm>
            <a:off x="3666932" y="6154730"/>
            <a:ext cx="8593388" cy="523220"/>
          </a:xfrm>
          <a:prstGeom prst="rect">
            <a:avLst/>
          </a:prstGeom>
          <a:noFill/>
        </p:spPr>
        <p:txBody>
          <a:bodyPr wrap="square" rtlCol="0">
            <a:spAutoFit/>
          </a:bodyPr>
          <a:lstStyle/>
          <a:p>
            <a:r>
              <a:rPr lang="en-AU" sz="2800" dirty="0">
                <a:solidFill>
                  <a:srgbClr val="FF0000"/>
                </a:solidFill>
              </a:rPr>
              <a:t>Thank you (pascalis.raimondos@qut.edu.au)</a:t>
            </a:r>
          </a:p>
        </p:txBody>
      </p:sp>
    </p:spTree>
    <p:extLst>
      <p:ext uri="{BB962C8B-B14F-4D97-AF65-F5344CB8AC3E}">
        <p14:creationId xmlns:p14="http://schemas.microsoft.com/office/powerpoint/2010/main" val="21754978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455CEB-22B1-4E89-A71B-306B36855FD9}"/>
              </a:ext>
            </a:extLst>
          </p:cNvPr>
          <p:cNvSpPr>
            <a:spLocks noGrp="1"/>
          </p:cNvSpPr>
          <p:nvPr>
            <p:ph idx="1"/>
          </p:nvPr>
        </p:nvSpPr>
        <p:spPr/>
        <p:txBody>
          <a:bodyPr>
            <a:normAutofit lnSpcReduction="10000"/>
          </a:bodyPr>
          <a:lstStyle/>
          <a:p>
            <a:pPr marL="457200" indent="-457200">
              <a:buFont typeface="+mj-lt"/>
              <a:buAutoNum type="arabicPeriod"/>
            </a:pPr>
            <a:r>
              <a:rPr lang="en-AU" dirty="0">
                <a:solidFill>
                  <a:schemeClr val="tx2">
                    <a:lumMod val="60000"/>
                    <a:lumOff val="40000"/>
                  </a:schemeClr>
                </a:solidFill>
              </a:rPr>
              <a:t>A brief introduction  </a:t>
            </a:r>
          </a:p>
          <a:p>
            <a:pPr marL="457200" indent="-457200">
              <a:buFont typeface="+mj-lt"/>
              <a:buAutoNum type="arabicPeriod"/>
            </a:pPr>
            <a:endParaRPr lang="en-AU" dirty="0"/>
          </a:p>
          <a:p>
            <a:pPr marL="457200" indent="-457200">
              <a:buFont typeface="+mj-lt"/>
              <a:buAutoNum type="arabicPeriod"/>
            </a:pPr>
            <a:r>
              <a:rPr lang="en-AU" dirty="0"/>
              <a:t>Comparative advantage (CA) </a:t>
            </a:r>
          </a:p>
          <a:p>
            <a:pPr marL="457200" indent="-457200">
              <a:buFont typeface="+mj-lt"/>
              <a:buAutoNum type="arabicPeriod"/>
            </a:pPr>
            <a:endParaRPr lang="en-AU" dirty="0"/>
          </a:p>
          <a:p>
            <a:pPr marL="457200" indent="-457200">
              <a:buFont typeface="+mj-lt"/>
              <a:buAutoNum type="arabicPeriod"/>
            </a:pPr>
            <a:r>
              <a:rPr lang="en-AU" dirty="0"/>
              <a:t>Global (dynamic) comparative advantages</a:t>
            </a:r>
          </a:p>
          <a:p>
            <a:pPr marL="457200" indent="-457200">
              <a:buFont typeface="+mj-lt"/>
              <a:buAutoNum type="arabicPeriod"/>
            </a:pPr>
            <a:endParaRPr lang="en-AU" dirty="0"/>
          </a:p>
          <a:p>
            <a:pPr marL="457200" indent="-457200">
              <a:buFont typeface="+mj-lt"/>
              <a:buAutoNum type="arabicPeriod"/>
            </a:pPr>
            <a:r>
              <a:rPr lang="en-AU" dirty="0"/>
              <a:t>Global value chains (GVC) </a:t>
            </a:r>
          </a:p>
          <a:p>
            <a:pPr marL="457200" indent="-457200">
              <a:buFont typeface="+mj-lt"/>
              <a:buAutoNum type="arabicPeriod"/>
            </a:pPr>
            <a:endParaRPr lang="en-AU" dirty="0"/>
          </a:p>
          <a:p>
            <a:pPr marL="457200" indent="-457200">
              <a:buFont typeface="+mj-lt"/>
              <a:buAutoNum type="arabicPeriod"/>
            </a:pPr>
            <a:r>
              <a:rPr lang="en-AU" dirty="0"/>
              <a:t>Disruption: COVID19 and anti-globalisation</a:t>
            </a:r>
          </a:p>
          <a:p>
            <a:endParaRPr lang="en-AU" dirty="0"/>
          </a:p>
          <a:p>
            <a:endParaRPr lang="en-AU" dirty="0"/>
          </a:p>
        </p:txBody>
      </p:sp>
      <p:sp>
        <p:nvSpPr>
          <p:cNvPr id="3" name="Title 2">
            <a:extLst>
              <a:ext uri="{FF2B5EF4-FFF2-40B4-BE49-F238E27FC236}">
                <a16:creationId xmlns:a16="http://schemas.microsoft.com/office/drawing/2014/main" id="{B42901AF-FC93-4839-B55A-11C6512EC48C}"/>
              </a:ext>
            </a:extLst>
          </p:cNvPr>
          <p:cNvSpPr>
            <a:spLocks noGrp="1"/>
          </p:cNvSpPr>
          <p:nvPr>
            <p:ph type="title"/>
          </p:nvPr>
        </p:nvSpPr>
        <p:spPr/>
        <p:txBody>
          <a:bodyPr/>
          <a:lstStyle/>
          <a:p>
            <a:r>
              <a:rPr lang="en-AU" dirty="0"/>
              <a:t>Road map of today’s talk</a:t>
            </a:r>
          </a:p>
        </p:txBody>
      </p:sp>
      <p:pic>
        <p:nvPicPr>
          <p:cNvPr id="4" name="Picture 3">
            <a:extLst>
              <a:ext uri="{FF2B5EF4-FFF2-40B4-BE49-F238E27FC236}">
                <a16:creationId xmlns:a16="http://schemas.microsoft.com/office/drawing/2014/main" id="{3D3B0C21-8C46-47A2-9073-362918E77B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69182" y="1554000"/>
            <a:ext cx="492000" cy="492000"/>
          </a:xfrm>
          <a:prstGeom prst="rect">
            <a:avLst/>
          </a:prstGeom>
        </p:spPr>
      </p:pic>
    </p:spTree>
    <p:extLst>
      <p:ext uri="{BB962C8B-B14F-4D97-AF65-F5344CB8AC3E}">
        <p14:creationId xmlns:p14="http://schemas.microsoft.com/office/powerpoint/2010/main" val="1839179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9" y="360000"/>
            <a:ext cx="11468897" cy="1332000"/>
          </a:xfrm>
        </p:spPr>
        <p:txBody>
          <a:bodyPr>
            <a:normAutofit/>
          </a:bodyPr>
          <a:lstStyle/>
          <a:p>
            <a:r>
              <a:rPr lang="en-AU" sz="3200" dirty="0"/>
              <a:t>2. Comparative advantage: David Ricardo (1772-1823)</a:t>
            </a:r>
          </a:p>
        </p:txBody>
      </p:sp>
      <p:sp>
        <p:nvSpPr>
          <p:cNvPr id="3" name="Content Placeholder 2"/>
          <p:cNvSpPr>
            <a:spLocks noGrp="1"/>
          </p:cNvSpPr>
          <p:nvPr>
            <p:ph idx="1"/>
          </p:nvPr>
        </p:nvSpPr>
        <p:spPr>
          <a:xfrm>
            <a:off x="442912" y="1898374"/>
            <a:ext cx="8134558" cy="4164496"/>
          </a:xfrm>
        </p:spPr>
        <p:txBody>
          <a:bodyPr>
            <a:normAutofit/>
          </a:bodyPr>
          <a:lstStyle/>
          <a:p>
            <a:r>
              <a:rPr lang="en-AU" sz="2800" dirty="0">
                <a:solidFill>
                  <a:schemeClr val="tx1"/>
                </a:solidFill>
                <a:latin typeface="Calibri" panose="020F0502020204030204" pitchFamily="34" charset="0"/>
              </a:rPr>
              <a:t>First to use the term </a:t>
            </a:r>
            <a:r>
              <a:rPr lang="en-AU" sz="2800" b="1" u="sng" dirty="0">
                <a:solidFill>
                  <a:schemeClr val="tx1"/>
                </a:solidFill>
                <a:latin typeface="Calibri" panose="020F0502020204030204" pitchFamily="34" charset="0"/>
              </a:rPr>
              <a:t>comparative advantage</a:t>
            </a:r>
            <a:r>
              <a:rPr lang="en-AU" sz="2800" dirty="0">
                <a:solidFill>
                  <a:schemeClr val="tx1"/>
                </a:solidFill>
                <a:latin typeface="Calibri" panose="020F0502020204030204" pitchFamily="34" charset="0"/>
              </a:rPr>
              <a:t> in his 1817 book when arguing against the ‘Corn Laws’ introduced in England in 1804. </a:t>
            </a:r>
          </a:p>
          <a:p>
            <a:pPr marL="0" indent="0" algn="ctr">
              <a:buNone/>
            </a:pPr>
            <a:r>
              <a:rPr lang="en-AU" sz="2800" b="1" i="1" dirty="0">
                <a:solidFill>
                  <a:schemeClr val="tx2">
                    <a:lumMod val="75000"/>
                  </a:schemeClr>
                </a:solidFill>
                <a:latin typeface="Calibri" panose="020F0502020204030204" pitchFamily="34" charset="0"/>
              </a:rPr>
              <a:t>	Specialize in what you are relatively most	 	productive and trade the rest </a:t>
            </a:r>
          </a:p>
          <a:p>
            <a:pPr marL="0" indent="0" algn="just">
              <a:buNone/>
            </a:pPr>
            <a:endParaRPr lang="en-AU" sz="2800" b="1" dirty="0">
              <a:solidFill>
                <a:schemeClr val="tx2">
                  <a:lumMod val="75000"/>
                </a:schemeClr>
              </a:solidFill>
              <a:latin typeface="Calibri" panose="020F0502020204030204" pitchFamily="34" charset="0"/>
            </a:endParaRPr>
          </a:p>
          <a:p>
            <a:r>
              <a:rPr lang="en-AU" sz="2800" dirty="0">
                <a:solidFill>
                  <a:schemeClr val="tx1"/>
                </a:solidFill>
                <a:latin typeface="Calibri" panose="020F0502020204030204" pitchFamily="34" charset="0"/>
              </a:rPr>
              <a:t>The leap from Adam Smith’s </a:t>
            </a:r>
            <a:r>
              <a:rPr lang="en-AU" sz="2800" b="1" i="1" dirty="0">
                <a:solidFill>
                  <a:schemeClr val="tx1"/>
                </a:solidFill>
                <a:latin typeface="Calibri" panose="020F0502020204030204" pitchFamily="34" charset="0"/>
              </a:rPr>
              <a:t>absolute advantage</a:t>
            </a:r>
            <a:r>
              <a:rPr lang="en-AU" sz="2800" b="1" dirty="0">
                <a:solidFill>
                  <a:schemeClr val="tx1"/>
                </a:solidFill>
                <a:latin typeface="Calibri" panose="020F0502020204030204" pitchFamily="34" charset="0"/>
              </a:rPr>
              <a:t> </a:t>
            </a:r>
            <a:r>
              <a:rPr lang="en-AU" sz="2800" dirty="0">
                <a:solidFill>
                  <a:schemeClr val="tx1"/>
                </a:solidFill>
                <a:latin typeface="Calibri" panose="020F0502020204030204" pitchFamily="34" charset="0"/>
              </a:rPr>
              <a:t>is massive: while you may be bad in everything, you always have a comparative advantage in something.</a:t>
            </a:r>
          </a:p>
          <a:p>
            <a:endParaRPr lang="en-AU" dirty="0"/>
          </a:p>
        </p:txBody>
      </p:sp>
      <p:pic>
        <p:nvPicPr>
          <p:cNvPr id="5" name="Picture 4">
            <a:extLst>
              <a:ext uri="{FF2B5EF4-FFF2-40B4-BE49-F238E27FC236}">
                <a16:creationId xmlns:a16="http://schemas.microsoft.com/office/drawing/2014/main" id="{A9A7B6BC-C87E-412C-A3E1-7FE0D74E1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6435" y="1692000"/>
            <a:ext cx="3445565" cy="4132330"/>
          </a:xfrm>
          <a:prstGeom prst="rect">
            <a:avLst/>
          </a:prstGeom>
        </p:spPr>
      </p:pic>
    </p:spTree>
    <p:extLst>
      <p:ext uri="{BB962C8B-B14F-4D97-AF65-F5344CB8AC3E}">
        <p14:creationId xmlns:p14="http://schemas.microsoft.com/office/powerpoint/2010/main" val="31259635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62" y="512956"/>
            <a:ext cx="11588798" cy="819044"/>
          </a:xfrm>
        </p:spPr>
        <p:txBody>
          <a:bodyPr>
            <a:normAutofit/>
          </a:bodyPr>
          <a:lstStyle/>
          <a:p>
            <a:r>
              <a:rPr lang="en-AU" sz="3200" dirty="0"/>
              <a:t>The Paul Samuelson story </a:t>
            </a:r>
          </a:p>
        </p:txBody>
      </p:sp>
      <p:sp>
        <p:nvSpPr>
          <p:cNvPr id="3" name="Content Placeholder 2"/>
          <p:cNvSpPr>
            <a:spLocks noGrp="1"/>
          </p:cNvSpPr>
          <p:nvPr>
            <p:ph idx="1"/>
          </p:nvPr>
        </p:nvSpPr>
        <p:spPr>
          <a:xfrm>
            <a:off x="328140" y="1616928"/>
            <a:ext cx="11439078" cy="4828478"/>
          </a:xfrm>
        </p:spPr>
        <p:txBody>
          <a:bodyPr>
            <a:noAutofit/>
          </a:bodyPr>
          <a:lstStyle/>
          <a:p>
            <a:pPr marL="0" indent="0">
              <a:buNone/>
            </a:pPr>
            <a:r>
              <a:rPr lang="en-US" sz="2600" dirty="0">
                <a:solidFill>
                  <a:schemeClr val="tx1"/>
                </a:solidFill>
                <a:latin typeface="Calibri" panose="020F0502020204030204" pitchFamily="34" charset="0"/>
              </a:rPr>
              <a:t>Challenged to “</a:t>
            </a:r>
            <a:r>
              <a:rPr lang="en-US" sz="2600" i="1" dirty="0">
                <a:solidFill>
                  <a:schemeClr val="tx1"/>
                </a:solidFill>
                <a:latin typeface="Calibri" panose="020F0502020204030204" pitchFamily="34" charset="0"/>
              </a:rPr>
              <a:t>name one proposition in all of the social sciences which is both true and non-trivial”</a:t>
            </a:r>
            <a:r>
              <a:rPr lang="en-US" sz="2600" dirty="0">
                <a:solidFill>
                  <a:schemeClr val="tx1"/>
                </a:solidFill>
                <a:latin typeface="Calibri" panose="020F0502020204030204" pitchFamily="34" charset="0"/>
              </a:rPr>
              <a:t>, Samuelson offered the idea of comparative advantage</a:t>
            </a:r>
            <a:r>
              <a:rPr lang="en-US" sz="2600" i="1" dirty="0">
                <a:solidFill>
                  <a:schemeClr val="tx1"/>
                </a:solidFill>
                <a:latin typeface="Calibri" panose="020F0502020204030204" pitchFamily="34" charset="0"/>
              </a:rPr>
              <a:t>:</a:t>
            </a:r>
          </a:p>
          <a:p>
            <a:pPr marL="457200" lvl="1" indent="0">
              <a:buNone/>
            </a:pPr>
            <a:r>
              <a:rPr lang="en-US" sz="2600" i="1" dirty="0">
                <a:solidFill>
                  <a:schemeClr val="tx1"/>
                </a:solidFill>
                <a:latin typeface="Calibri" panose="020F0502020204030204" pitchFamily="34" charset="0"/>
              </a:rPr>
              <a:t>“That it is logically true need not be argued before a mathematician;  that is non-trivial is attested by the thousands of important and intelligent men [sic] that have never been able to grasp the principle of CA or believe it even after it was explained to them</a:t>
            </a:r>
            <a:r>
              <a:rPr lang="en-US" sz="2600" dirty="0">
                <a:solidFill>
                  <a:schemeClr val="tx1"/>
                </a:solidFill>
                <a:latin typeface="Calibri" panose="020F0502020204030204" pitchFamily="34" charset="0"/>
              </a:rPr>
              <a:t>.”</a:t>
            </a:r>
          </a:p>
          <a:p>
            <a:pPr marL="0" indent="0">
              <a:buNone/>
            </a:pPr>
            <a:endParaRPr lang="en-US" sz="2600" i="1" dirty="0">
              <a:solidFill>
                <a:schemeClr val="tx1"/>
              </a:solidFill>
              <a:latin typeface="Calibri" panose="020F0502020204030204" pitchFamily="34" charset="0"/>
            </a:endParaRPr>
          </a:p>
          <a:p>
            <a:pPr marL="0" indent="0">
              <a:buNone/>
            </a:pPr>
            <a:r>
              <a:rPr lang="en-AU" sz="2600" dirty="0">
                <a:solidFill>
                  <a:schemeClr val="tx1"/>
                </a:solidFill>
                <a:latin typeface="Calibri" panose="020F0502020204030204" pitchFamily="34" charset="0"/>
              </a:rPr>
              <a:t>But is it empirically relevant?</a:t>
            </a:r>
          </a:p>
          <a:p>
            <a:r>
              <a:rPr lang="en-AU" sz="2600" dirty="0">
                <a:solidFill>
                  <a:schemeClr val="tx1"/>
                </a:solidFill>
                <a:latin typeface="Calibri" panose="020F0502020204030204" pitchFamily="34" charset="0"/>
              </a:rPr>
              <a:t>Yes. Comparative advantage can explain approx. 21% of trade (</a:t>
            </a:r>
            <a:r>
              <a:rPr lang="en-AU" sz="2600" dirty="0" err="1">
                <a:solidFill>
                  <a:schemeClr val="tx1"/>
                </a:solidFill>
                <a:latin typeface="Calibri" panose="020F0502020204030204" pitchFamily="34" charset="0"/>
                <a:hlinkClick r:id="rId2"/>
              </a:rPr>
              <a:t>Costinot</a:t>
            </a:r>
            <a:r>
              <a:rPr lang="en-AU" sz="2600" dirty="0">
                <a:solidFill>
                  <a:schemeClr val="tx1"/>
                </a:solidFill>
                <a:latin typeface="Calibri" panose="020F0502020204030204" pitchFamily="34" charset="0"/>
                <a:hlinkClick r:id="rId2"/>
              </a:rPr>
              <a:t> and Donaldson, </a:t>
            </a:r>
            <a:r>
              <a:rPr lang="en-AU" sz="2600" i="1" dirty="0">
                <a:solidFill>
                  <a:schemeClr val="tx1"/>
                </a:solidFill>
                <a:latin typeface="Calibri" panose="020F0502020204030204" pitchFamily="34" charset="0"/>
                <a:hlinkClick r:id="rId2"/>
              </a:rPr>
              <a:t>American Economic Review </a:t>
            </a:r>
            <a:r>
              <a:rPr lang="en-AU" sz="2600" dirty="0">
                <a:solidFill>
                  <a:schemeClr val="tx1"/>
                </a:solidFill>
                <a:latin typeface="Calibri" panose="020F0502020204030204" pitchFamily="34" charset="0"/>
                <a:hlinkClick r:id="rId2"/>
              </a:rPr>
              <a:t>2012</a:t>
            </a:r>
            <a:r>
              <a:rPr lang="en-AU" sz="2600" dirty="0">
                <a:solidFill>
                  <a:schemeClr val="tx1"/>
                </a:solidFill>
                <a:latin typeface="Calibri" panose="020F0502020204030204" pitchFamily="34" charset="0"/>
              </a:rPr>
              <a:t>). </a:t>
            </a:r>
            <a:endParaRPr lang="en-AU" sz="2600"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41229144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E7C93C-0712-4F9D-9773-3DA6639DDC5C}"/>
              </a:ext>
            </a:extLst>
          </p:cNvPr>
          <p:cNvSpPr>
            <a:spLocks noGrp="1"/>
          </p:cNvSpPr>
          <p:nvPr>
            <p:ph idx="1"/>
          </p:nvPr>
        </p:nvSpPr>
        <p:spPr>
          <a:xfrm>
            <a:off x="468001" y="1540565"/>
            <a:ext cx="6345394" cy="4219435"/>
          </a:xfrm>
        </p:spPr>
        <p:txBody>
          <a:bodyPr>
            <a:normAutofit/>
          </a:bodyPr>
          <a:lstStyle/>
          <a:p>
            <a:pPr marL="0" indent="0">
              <a:buNone/>
            </a:pPr>
            <a:r>
              <a:rPr lang="en-AU" sz="2800" dirty="0">
                <a:latin typeface="Calibri" panose="020F0502020204030204" pitchFamily="34" charset="0"/>
                <a:cs typeface="Calibri" panose="020F0502020204030204" pitchFamily="34" charset="0"/>
              </a:rPr>
              <a:t>Has the importance of comparative advantage changed over the years? </a:t>
            </a:r>
          </a:p>
          <a:p>
            <a:endParaRPr lang="en-AU" sz="2800" dirty="0">
              <a:latin typeface="Calibri" panose="020F0502020204030204" pitchFamily="34" charset="0"/>
              <a:cs typeface="Calibri" panose="020F0502020204030204" pitchFamily="34" charset="0"/>
            </a:endParaRPr>
          </a:p>
          <a:p>
            <a:r>
              <a:rPr lang="en-AU" sz="2800" dirty="0">
                <a:latin typeface="Calibri" panose="020F0502020204030204" pitchFamily="34" charset="0"/>
                <a:cs typeface="Calibri" panose="020F0502020204030204" pitchFamily="34" charset="0"/>
              </a:rPr>
              <a:t>Yes, comparative advantage is getting weaker. The countries/sectors with the lowest initial productivity have experienced the largest productivity gains. </a:t>
            </a:r>
            <a:r>
              <a:rPr lang="en-AU" sz="2800" b="1" dirty="0">
                <a:latin typeface="Calibri" panose="020F0502020204030204" pitchFamily="34" charset="0"/>
                <a:cs typeface="Calibri" panose="020F0502020204030204" pitchFamily="34" charset="0"/>
              </a:rPr>
              <a:t>Globalization has led to a convergence </a:t>
            </a:r>
            <a:r>
              <a:rPr lang="en-AU" sz="2800" dirty="0">
                <a:latin typeface="Calibri" panose="020F0502020204030204" pitchFamily="34" charset="0"/>
                <a:cs typeface="Calibri" panose="020F0502020204030204" pitchFamily="34" charset="0"/>
              </a:rPr>
              <a:t>(</a:t>
            </a:r>
            <a:r>
              <a:rPr lang="en-AU" sz="2800" dirty="0">
                <a:latin typeface="Calibri" panose="020F0502020204030204" pitchFamily="34" charset="0"/>
                <a:cs typeface="Calibri" panose="020F0502020204030204" pitchFamily="34" charset="0"/>
                <a:hlinkClick r:id="rId2"/>
              </a:rPr>
              <a:t>Levchenko and Zhang, Journal of Monetary Economics 2017</a:t>
            </a:r>
            <a:r>
              <a:rPr lang="en-AU" sz="2800" dirty="0">
                <a:latin typeface="Calibri" panose="020F0502020204030204" pitchFamily="34" charset="0"/>
                <a:cs typeface="Calibri" panose="020F0502020204030204" pitchFamily="34" charset="0"/>
              </a:rPr>
              <a:t>)</a:t>
            </a:r>
          </a:p>
        </p:txBody>
      </p:sp>
      <p:sp>
        <p:nvSpPr>
          <p:cNvPr id="3" name="Title 2">
            <a:extLst>
              <a:ext uri="{FF2B5EF4-FFF2-40B4-BE49-F238E27FC236}">
                <a16:creationId xmlns:a16="http://schemas.microsoft.com/office/drawing/2014/main" id="{2ED3E528-93BC-4108-A999-23B55C1D748B}"/>
              </a:ext>
            </a:extLst>
          </p:cNvPr>
          <p:cNvSpPr>
            <a:spLocks noGrp="1"/>
          </p:cNvSpPr>
          <p:nvPr>
            <p:ph type="title"/>
          </p:nvPr>
        </p:nvSpPr>
        <p:spPr>
          <a:xfrm>
            <a:off x="467999" y="360000"/>
            <a:ext cx="11251933" cy="955844"/>
          </a:xfrm>
        </p:spPr>
        <p:txBody>
          <a:bodyPr>
            <a:normAutofit/>
          </a:bodyPr>
          <a:lstStyle/>
          <a:p>
            <a:r>
              <a:rPr lang="en-AU" sz="3200" dirty="0"/>
              <a:t>3. Global (Dynamic) Comparative Advantages</a:t>
            </a:r>
          </a:p>
        </p:txBody>
      </p:sp>
      <p:pic>
        <p:nvPicPr>
          <p:cNvPr id="5" name="Picture 4">
            <a:extLst>
              <a:ext uri="{FF2B5EF4-FFF2-40B4-BE49-F238E27FC236}">
                <a16:creationId xmlns:a16="http://schemas.microsoft.com/office/drawing/2014/main" id="{ED57266B-9728-469E-88FC-D0668313B206}"/>
              </a:ext>
            </a:extLst>
          </p:cNvPr>
          <p:cNvPicPr>
            <a:picLocks noChangeAspect="1"/>
          </p:cNvPicPr>
          <p:nvPr/>
        </p:nvPicPr>
        <p:blipFill>
          <a:blip r:embed="rId3"/>
          <a:stretch>
            <a:fillRect/>
          </a:stretch>
        </p:blipFill>
        <p:spPr>
          <a:xfrm>
            <a:off x="6495963" y="1098001"/>
            <a:ext cx="6345394" cy="4990565"/>
          </a:xfrm>
          <a:prstGeom prst="rect">
            <a:avLst/>
          </a:prstGeom>
        </p:spPr>
      </p:pic>
    </p:spTree>
    <p:extLst>
      <p:ext uri="{BB962C8B-B14F-4D97-AF65-F5344CB8AC3E}">
        <p14:creationId xmlns:p14="http://schemas.microsoft.com/office/powerpoint/2010/main" val="22969519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297F82-765C-4C5F-B03C-7BDC51F33FEB}"/>
              </a:ext>
            </a:extLst>
          </p:cNvPr>
          <p:cNvSpPr>
            <a:spLocks noGrp="1"/>
          </p:cNvSpPr>
          <p:nvPr>
            <p:ph type="title"/>
          </p:nvPr>
        </p:nvSpPr>
        <p:spPr>
          <a:xfrm>
            <a:off x="468000" y="360000"/>
            <a:ext cx="11724000" cy="386449"/>
          </a:xfrm>
        </p:spPr>
        <p:txBody>
          <a:bodyPr>
            <a:noAutofit/>
          </a:bodyPr>
          <a:lstStyle/>
          <a:p>
            <a:r>
              <a:rPr lang="en-US" sz="3200" dirty="0"/>
              <a:t>Convergence has affected attitudes re. globalization</a:t>
            </a:r>
            <a:endParaRPr lang="en-AU" sz="3200" dirty="0"/>
          </a:p>
        </p:txBody>
      </p:sp>
      <p:pic>
        <p:nvPicPr>
          <p:cNvPr id="4" name="Content Placeholder 8">
            <a:extLst>
              <a:ext uri="{FF2B5EF4-FFF2-40B4-BE49-F238E27FC236}">
                <a16:creationId xmlns:a16="http://schemas.microsoft.com/office/drawing/2014/main" id="{37B0603B-9804-4835-BEEE-EBB563DB193F}"/>
              </a:ext>
            </a:extLst>
          </p:cNvPr>
          <p:cNvPicPr>
            <a:picLocks noGrp="1" noChangeAspect="1"/>
          </p:cNvPicPr>
          <p:nvPr>
            <p:ph idx="1"/>
          </p:nvPr>
        </p:nvPicPr>
        <p:blipFill rotWithShape="1">
          <a:blip r:embed="rId2"/>
          <a:srcRect l="73834" t="43486" r="12203" b="4599"/>
          <a:stretch/>
        </p:blipFill>
        <p:spPr>
          <a:xfrm>
            <a:off x="190772" y="1022329"/>
            <a:ext cx="11786455" cy="4957746"/>
          </a:xfrm>
          <a:prstGeom prst="rect">
            <a:avLst/>
          </a:prstGeom>
        </p:spPr>
      </p:pic>
    </p:spTree>
    <p:extLst>
      <p:ext uri="{BB962C8B-B14F-4D97-AF65-F5344CB8AC3E}">
        <p14:creationId xmlns:p14="http://schemas.microsoft.com/office/powerpoint/2010/main" val="10568947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6E8AE4-5B94-419A-847B-59AEC9341283}"/>
              </a:ext>
            </a:extLst>
          </p:cNvPr>
          <p:cNvSpPr>
            <a:spLocks noGrp="1"/>
          </p:cNvSpPr>
          <p:nvPr>
            <p:ph idx="1"/>
          </p:nvPr>
        </p:nvSpPr>
        <p:spPr>
          <a:xfrm>
            <a:off x="468000" y="2196790"/>
            <a:ext cx="11232000" cy="3563210"/>
          </a:xfrm>
        </p:spPr>
        <p:txBody>
          <a:bodyPr>
            <a:normAutofit fontScale="92500" lnSpcReduction="10000"/>
          </a:bodyPr>
          <a:lstStyle/>
          <a:p>
            <a:pPr marL="457200" indent="-457200">
              <a:buFont typeface="+mj-lt"/>
              <a:buAutoNum type="arabicPeriod"/>
            </a:pPr>
            <a:r>
              <a:rPr lang="en-AU" sz="4000" dirty="0">
                <a:latin typeface="Calibri" panose="020F0502020204030204" pitchFamily="34" charset="0"/>
                <a:cs typeface="Calibri" panose="020F0502020204030204" pitchFamily="34" charset="0"/>
              </a:rPr>
              <a:t>Factor price convergence</a:t>
            </a:r>
          </a:p>
          <a:p>
            <a:pPr marL="457200" indent="-457200">
              <a:buFont typeface="+mj-lt"/>
              <a:buAutoNum type="arabicPeriod"/>
            </a:pPr>
            <a:endParaRPr lang="en-AU" sz="4000" dirty="0">
              <a:latin typeface="Calibri" panose="020F0502020204030204" pitchFamily="34" charset="0"/>
              <a:cs typeface="Calibri" panose="020F0502020204030204" pitchFamily="34" charset="0"/>
            </a:endParaRPr>
          </a:p>
          <a:p>
            <a:pPr marL="457200" indent="-457200">
              <a:buFont typeface="+mj-lt"/>
              <a:buAutoNum type="arabicPeriod"/>
            </a:pPr>
            <a:r>
              <a:rPr lang="en-AU" sz="4000" dirty="0">
                <a:latin typeface="Calibri" panose="020F0502020204030204" pitchFamily="34" charset="0"/>
                <a:cs typeface="Calibri" panose="020F0502020204030204" pitchFamily="34" charset="0"/>
              </a:rPr>
              <a:t>Multinational Enterprises (firm-scale effects)</a:t>
            </a:r>
          </a:p>
          <a:p>
            <a:pPr marL="457200" indent="-457200">
              <a:buFont typeface="+mj-lt"/>
              <a:buAutoNum type="arabicPeriod"/>
            </a:pPr>
            <a:endParaRPr lang="en-AU" sz="4000" dirty="0">
              <a:latin typeface="Calibri" panose="020F0502020204030204" pitchFamily="34" charset="0"/>
              <a:cs typeface="Calibri" panose="020F0502020204030204" pitchFamily="34" charset="0"/>
            </a:endParaRPr>
          </a:p>
          <a:p>
            <a:pPr marL="457200" indent="-457200">
              <a:buFont typeface="+mj-lt"/>
              <a:buAutoNum type="arabicPeriod"/>
            </a:pPr>
            <a:r>
              <a:rPr lang="en-AU" sz="4000" b="1" dirty="0">
                <a:latin typeface="Calibri" panose="020F0502020204030204" pitchFamily="34" charset="0"/>
                <a:cs typeface="Calibri" panose="020F0502020204030204" pitchFamily="34" charset="0"/>
              </a:rPr>
              <a:t>Global Value Chains </a:t>
            </a:r>
            <a:r>
              <a:rPr lang="en-AU" sz="4000" dirty="0">
                <a:latin typeface="Calibri" panose="020F0502020204030204" pitchFamily="34" charset="0"/>
                <a:cs typeface="Calibri" panose="020F0502020204030204" pitchFamily="34" charset="0"/>
              </a:rPr>
              <a:t>(a combination of scale and comparative advantage effects)</a:t>
            </a:r>
          </a:p>
        </p:txBody>
      </p:sp>
      <p:sp>
        <p:nvSpPr>
          <p:cNvPr id="3" name="Title 2">
            <a:extLst>
              <a:ext uri="{FF2B5EF4-FFF2-40B4-BE49-F238E27FC236}">
                <a16:creationId xmlns:a16="http://schemas.microsoft.com/office/drawing/2014/main" id="{A58F7354-1D4D-4DA1-804F-FD38CB5260DC}"/>
              </a:ext>
            </a:extLst>
          </p:cNvPr>
          <p:cNvSpPr>
            <a:spLocks noGrp="1"/>
          </p:cNvSpPr>
          <p:nvPr>
            <p:ph type="title"/>
          </p:nvPr>
        </p:nvSpPr>
        <p:spPr/>
        <p:txBody>
          <a:bodyPr>
            <a:normAutofit/>
          </a:bodyPr>
          <a:lstStyle/>
          <a:p>
            <a:r>
              <a:rPr lang="en-AU" dirty="0"/>
              <a:t>What forces bring this convergence?</a:t>
            </a:r>
          </a:p>
        </p:txBody>
      </p:sp>
    </p:spTree>
    <p:extLst>
      <p:ext uri="{BB962C8B-B14F-4D97-AF65-F5344CB8AC3E}">
        <p14:creationId xmlns:p14="http://schemas.microsoft.com/office/powerpoint/2010/main" val="35722769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6CD2C3-341D-462A-9814-EE3F07A1E7AA}"/>
              </a:ext>
            </a:extLst>
          </p:cNvPr>
          <p:cNvSpPr>
            <a:spLocks noGrp="1"/>
          </p:cNvSpPr>
          <p:nvPr>
            <p:ph idx="1"/>
          </p:nvPr>
        </p:nvSpPr>
        <p:spPr/>
        <p:txBody>
          <a:bodyPr>
            <a:normAutofit lnSpcReduction="10000"/>
          </a:bodyPr>
          <a:lstStyle/>
          <a:p>
            <a:pPr marL="0" indent="0">
              <a:buNone/>
            </a:pPr>
            <a:r>
              <a:rPr lang="en-AU" sz="3200" dirty="0">
                <a:latin typeface="Calibri" panose="020F0502020204030204" pitchFamily="34" charset="0"/>
                <a:cs typeface="Calibri" panose="020F0502020204030204" pitchFamily="34" charset="0"/>
              </a:rPr>
              <a:t>A vertical de-integration of production where intermediate  goods are made where efficient. </a:t>
            </a:r>
          </a:p>
          <a:p>
            <a:pPr marL="457200" lvl="1" indent="0">
              <a:buNone/>
            </a:pPr>
            <a:endParaRPr lang="en-AU" sz="3200" dirty="0">
              <a:latin typeface="Calibri" panose="020F0502020204030204" pitchFamily="34" charset="0"/>
              <a:cs typeface="Calibri" panose="020F0502020204030204" pitchFamily="34" charset="0"/>
            </a:endParaRPr>
          </a:p>
          <a:p>
            <a:r>
              <a:rPr lang="en-AU" sz="3200" dirty="0">
                <a:latin typeface="Calibri" panose="020F0502020204030204" pitchFamily="34" charset="0"/>
                <a:cs typeface="Calibri" panose="020F0502020204030204" pitchFamily="34" charset="0"/>
              </a:rPr>
              <a:t>The “build or buy” decision became global... A firm prefers to buy an input from a specialised firm somewhere in the world. </a:t>
            </a:r>
          </a:p>
          <a:p>
            <a:endParaRPr lang="en-AU" sz="3200" dirty="0">
              <a:latin typeface="Calibri" panose="020F0502020204030204" pitchFamily="34" charset="0"/>
              <a:cs typeface="Calibri" panose="020F0502020204030204" pitchFamily="34" charset="0"/>
            </a:endParaRPr>
          </a:p>
          <a:p>
            <a:r>
              <a:rPr lang="en-AU" sz="3200" dirty="0">
                <a:latin typeface="Calibri" panose="020F0502020204030204" pitchFamily="34" charset="0"/>
                <a:cs typeface="Calibri" panose="020F0502020204030204" pitchFamily="34" charset="0"/>
              </a:rPr>
              <a:t>Whether the relation is at arm’s length or not is not (as) important.</a:t>
            </a:r>
            <a:endParaRPr lang="en-AU" sz="3600" dirty="0">
              <a:latin typeface="Calibri" panose="020F0502020204030204" pitchFamily="34" charset="0"/>
              <a:cs typeface="Calibri" panose="020F0502020204030204" pitchFamily="34" charset="0"/>
            </a:endParaRPr>
          </a:p>
          <a:p>
            <a:pPr marL="0" indent="0">
              <a:buNone/>
            </a:pPr>
            <a:endParaRPr lang="en-AU" sz="3200" dirty="0"/>
          </a:p>
          <a:p>
            <a:pPr marL="0" indent="0">
              <a:buNone/>
            </a:pPr>
            <a:endParaRPr lang="en-AU" dirty="0"/>
          </a:p>
        </p:txBody>
      </p:sp>
      <p:sp>
        <p:nvSpPr>
          <p:cNvPr id="3" name="Title 2">
            <a:extLst>
              <a:ext uri="{FF2B5EF4-FFF2-40B4-BE49-F238E27FC236}">
                <a16:creationId xmlns:a16="http://schemas.microsoft.com/office/drawing/2014/main" id="{17991A49-0C6E-4FAB-AC6E-40A77460DAD5}"/>
              </a:ext>
            </a:extLst>
          </p:cNvPr>
          <p:cNvSpPr>
            <a:spLocks noGrp="1"/>
          </p:cNvSpPr>
          <p:nvPr>
            <p:ph type="title"/>
          </p:nvPr>
        </p:nvSpPr>
        <p:spPr/>
        <p:txBody>
          <a:bodyPr/>
          <a:lstStyle/>
          <a:p>
            <a:r>
              <a:rPr lang="en-AU" dirty="0"/>
              <a:t>4. Global Value Chains (GVC)</a:t>
            </a:r>
          </a:p>
        </p:txBody>
      </p:sp>
    </p:spTree>
    <p:extLst>
      <p:ext uri="{BB962C8B-B14F-4D97-AF65-F5344CB8AC3E}">
        <p14:creationId xmlns:p14="http://schemas.microsoft.com/office/powerpoint/2010/main" val="13158371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www.researchgate.net/profile/Sokol_Celo/publication/322270152/figure/fig4/AS:631610022055940@1527598972239/Boeings-global-supply-chain-Source-The-Boeing-Company.png">
            <a:extLst>
              <a:ext uri="{FF2B5EF4-FFF2-40B4-BE49-F238E27FC236}">
                <a16:creationId xmlns:a16="http://schemas.microsoft.com/office/drawing/2014/main" id="{9FA7C4A2-1B00-47E8-ABB8-05F7D91F9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98" y="1352939"/>
            <a:ext cx="11028784" cy="44650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CADA66-1556-4B7F-A851-7ED3BD83BF08}"/>
              </a:ext>
            </a:extLst>
          </p:cNvPr>
          <p:cNvSpPr txBox="1"/>
          <p:nvPr/>
        </p:nvSpPr>
        <p:spPr>
          <a:xfrm>
            <a:off x="401216" y="279918"/>
            <a:ext cx="7081935" cy="646331"/>
          </a:xfrm>
          <a:prstGeom prst="rect">
            <a:avLst/>
          </a:prstGeom>
          <a:noFill/>
        </p:spPr>
        <p:txBody>
          <a:bodyPr wrap="square" rtlCol="0">
            <a:spAutoFit/>
          </a:bodyPr>
          <a:lstStyle/>
          <a:p>
            <a:r>
              <a:rPr lang="en-AU" sz="3600" dirty="0">
                <a:solidFill>
                  <a:schemeClr val="accent1">
                    <a:lumMod val="50000"/>
                  </a:schemeClr>
                </a:solidFill>
              </a:rPr>
              <a:t>The case of Boeing</a:t>
            </a:r>
          </a:p>
        </p:txBody>
      </p:sp>
    </p:spTree>
    <p:extLst>
      <p:ext uri="{BB962C8B-B14F-4D97-AF65-F5344CB8AC3E}">
        <p14:creationId xmlns:p14="http://schemas.microsoft.com/office/powerpoint/2010/main" val="3318723516"/>
      </p:ext>
    </p:extLst>
  </p:cSld>
  <p:clrMapOvr>
    <a:masterClrMapping/>
  </p:clrMapOvr>
  <p:transition spd="med">
    <p:fade/>
  </p:transition>
</p:sld>
</file>

<file path=ppt/theme/theme1.xml><?xml version="1.0" encoding="utf-8"?>
<a:theme xmlns:a="http://schemas.openxmlformats.org/drawingml/2006/main" name="QUT Theme">
  <a:themeElements>
    <a:clrScheme name="QUT Template">
      <a:dk1>
        <a:srgbClr val="000000"/>
      </a:dk1>
      <a:lt1>
        <a:sysClr val="window" lastClr="FFFFFF"/>
      </a:lt1>
      <a:dk2>
        <a:srgbClr val="00467F"/>
      </a:dk2>
      <a:lt2>
        <a:srgbClr val="E7E6E6"/>
      </a:lt2>
      <a:accent1>
        <a:srgbClr val="0070C0"/>
      </a:accent1>
      <a:accent2>
        <a:srgbClr val="00B0F0"/>
      </a:accent2>
      <a:accent3>
        <a:srgbClr val="F0CA4D"/>
      </a:accent3>
      <a:accent4>
        <a:srgbClr val="E37B40"/>
      </a:accent4>
      <a:accent5>
        <a:srgbClr val="DE5B49"/>
      </a:accent5>
      <a:accent6>
        <a:srgbClr val="00467F"/>
      </a:accent6>
      <a:hlink>
        <a:srgbClr val="00467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t powerpoint template_final.potx" id="{B97CFC25-2845-4393-81F9-B929C2346D7D}" vid="{BFFB05C5-55C4-4AE2-91BD-BBC27D2D97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da452f-acec-4ee6-a60d-81a48f1bc55a" xsi:nil="true"/>
    <lcf76f155ced4ddcb4097134ff3c332f xmlns="d8105ce6-200e-4255-ac88-0406397bc26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385D2EE1F9247B0D8A4E0E43F8363" ma:contentTypeVersion="15" ma:contentTypeDescription="Create a new document." ma:contentTypeScope="" ma:versionID="ab98efb94e6ee1c6ba59a68ee03a0eb3">
  <xsd:schema xmlns:xsd="http://www.w3.org/2001/XMLSchema" xmlns:xs="http://www.w3.org/2001/XMLSchema" xmlns:p="http://schemas.microsoft.com/office/2006/metadata/properties" xmlns:ns2="d8105ce6-200e-4255-ac88-0406397bc26d" xmlns:ns3="37da452f-acec-4ee6-a60d-81a48f1bc55a" targetNamespace="http://schemas.microsoft.com/office/2006/metadata/properties" ma:root="true" ma:fieldsID="40b29107da58a212dc4a876e1e2b81ce" ns2:_="" ns3:_="">
    <xsd:import namespace="d8105ce6-200e-4255-ac88-0406397bc26d"/>
    <xsd:import namespace="37da452f-acec-4ee6-a60d-81a48f1bc5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105ce6-200e-4255-ac88-0406397bc2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b6d7b-2b35-4ff7-890e-e37b09a04c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da452f-acec-4ee6-a60d-81a48f1bc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7cabce7-8fa1-4838-9ec1-e9942e269c8f}" ma:internalName="TaxCatchAll" ma:showField="CatchAllData" ma:web="37da452f-acec-4ee6-a60d-81a48f1bc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9F0A16-D915-4611-A39C-4796DEB1FB56}">
  <ds:schemaRefs>
    <ds:schemaRef ds:uri="http://schemas.openxmlformats.org/package/2006/metadata/core-properties"/>
    <ds:schemaRef ds:uri="http://purl.org/dc/terms/"/>
    <ds:schemaRef ds:uri="http://purl.org/dc/dcmitype/"/>
    <ds:schemaRef ds:uri="http://purl.org/dc/elements/1.1/"/>
    <ds:schemaRef ds:uri="http://www.w3.org/XML/1998/namespace"/>
    <ds:schemaRef ds:uri="http://schemas.microsoft.com/office/2006/metadata/properties"/>
    <ds:schemaRef ds:uri="7f74c3d4-e8b4-4406-8760-cffe70212538"/>
    <ds:schemaRef ds:uri="http://schemas.microsoft.com/office/2006/documentManagement/types"/>
    <ds:schemaRef ds:uri="http://schemas.microsoft.com/office/infopath/2007/PartnerControls"/>
    <ds:schemaRef ds:uri="7060e3fc-d1a0-4e54-9e98-18bf08692102"/>
  </ds:schemaRefs>
</ds:datastoreItem>
</file>

<file path=customXml/itemProps2.xml><?xml version="1.0" encoding="utf-8"?>
<ds:datastoreItem xmlns:ds="http://schemas.openxmlformats.org/officeDocument/2006/customXml" ds:itemID="{EE8DC3E9-7736-4BD3-BABE-D3EA8F911983}"/>
</file>

<file path=customXml/itemProps3.xml><?xml version="1.0" encoding="utf-8"?>
<ds:datastoreItem xmlns:ds="http://schemas.openxmlformats.org/officeDocument/2006/customXml" ds:itemID="{5D20736A-7DCA-4606-8826-26B1ADA652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784</Words>
  <Application>Microsoft Office PowerPoint</Application>
  <PresentationFormat>Widescreen</PresentationFormat>
  <Paragraphs>74</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QUT Theme</vt:lpstr>
      <vt:lpstr>Global comparative advantages and supply chain disruptions </vt:lpstr>
      <vt:lpstr>Road map of today’s talk</vt:lpstr>
      <vt:lpstr>2. Comparative advantage: David Ricardo (1772-1823)</vt:lpstr>
      <vt:lpstr>The Paul Samuelson story </vt:lpstr>
      <vt:lpstr>3. Global (Dynamic) Comparative Advantages</vt:lpstr>
      <vt:lpstr>Convergence has affected attitudes re. globalization</vt:lpstr>
      <vt:lpstr>What forces bring this convergence?</vt:lpstr>
      <vt:lpstr>4. Global Value Chains (GVC)</vt:lpstr>
      <vt:lpstr>PowerPoint Presentation</vt:lpstr>
      <vt:lpstr>Effects of GVCs on trade statistics</vt:lpstr>
      <vt:lpstr>Effects of GVCs on Trade Statistics</vt:lpstr>
      <vt:lpstr>Effects of GVCs on Trade Policy</vt:lpstr>
      <vt:lpstr>5. Disruption: COVID19 and anti-globalisation</vt:lpstr>
      <vt:lpstr>Globalization and inequality: The “elephant” figure</vt:lpstr>
      <vt:lpstr>Gains from Trade…. but not for all</vt:lpstr>
      <vt:lpstr>Trade policy?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2020-02-26T04:02:46Z</dcterms:created>
  <dcterms:modified xsi:type="dcterms:W3CDTF">2021-03-23T05:03:10Z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0x010100C1E385D2EE1F9247B0D8A4E0E43F8363</vt:lpwstr>
  </property>
</Properties>
</file>