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3"/>
  </p:sldMasterIdLst>
  <p:notesMasterIdLst>
    <p:notesMasterId r:id="rId5"/>
  </p:notesMasterIdLst>
  <p:sldIdLst>
    <p:sldId id="28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0"/>
    <p:restoredTop sz="94648"/>
  </p:normalViewPr>
  <p:slideViewPr>
    <p:cSldViewPr snapToGrid="0">
      <p:cViewPr varScale="1">
        <p:scale>
          <a:sx n="67" d="100"/>
          <a:sy n="67" d="100"/>
        </p:scale>
        <p:origin x="5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E83992-42C1-FA42-AF14-835A2F7407BE}" type="datetimeFigureOut">
              <a:rPr lang="en-US" smtClean="0"/>
              <a:t>7/23/2023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9CC61-007A-2044-AFEE-A39F6AEEB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121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 title="Page Number Shape">
            <a:extLst>
              <a:ext uri="{FF2B5EF4-FFF2-40B4-BE49-F238E27FC236}">
                <a16:creationId xmlns:a16="http://schemas.microsoft.com/office/drawing/2014/main" id="{DD4C4B28-6B4B-4445-8535-F516D74E4AA9}"/>
              </a:ext>
            </a:extLst>
          </p:cNvPr>
          <p:cNvSpPr/>
          <p:nvPr/>
        </p:nvSpPr>
        <p:spPr bwMode="auto">
          <a:xfrm>
            <a:off x="11784011" y="5783564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cxnSp>
        <p:nvCxnSpPr>
          <p:cNvPr id="12" name="Straight Connector 11" title="Verticle Rule Line">
            <a:extLst>
              <a:ext uri="{FF2B5EF4-FFF2-40B4-BE49-F238E27FC236}">
                <a16:creationId xmlns:a16="http://schemas.microsoft.com/office/drawing/2014/main" id="{0CB1C732-7193-4253-8746-850D090A6B4E}"/>
              </a:ext>
            </a:extLst>
          </p:cNvPr>
          <p:cNvCxnSpPr>
            <a:cxnSpLocks/>
          </p:cNvCxnSpPr>
          <p:nvPr/>
        </p:nvCxnSpPr>
        <p:spPr>
          <a:xfrm>
            <a:off x="758952" y="1280160"/>
            <a:ext cx="0" cy="557784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F03AA199-952B-427F-A5BE-B97D25FD07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992" y="1143000"/>
            <a:ext cx="6720840" cy="3730752"/>
          </a:xfrm>
        </p:spPr>
        <p:txBody>
          <a:bodyPr anchor="t">
            <a:normAutofit/>
          </a:bodyPr>
          <a:lstStyle>
            <a:lvl1pPr algn="l"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1AA393-A876-475F-A05B-1CCAB6C1F0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8992" y="5010912"/>
            <a:ext cx="6720840" cy="704088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95621-D631-4F31-AEEF-C8574E50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86356" y="6007608"/>
            <a:ext cx="3143643" cy="365125"/>
          </a:xfrm>
        </p:spPr>
        <p:txBody>
          <a:bodyPr/>
          <a:lstStyle/>
          <a:p>
            <a:fld id="{53BEF823-48A5-43FC-BE03-E79964288B41}" type="datetimeFigureOut">
              <a:rPr lang="en-US" smtClean="0"/>
              <a:t>7/23/2023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EE125-77AD-4E23-AFB7-C5CFDEACA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78991" y="6007608"/>
            <a:ext cx="672083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69682-B530-4F52-87B9-39464A093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78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59FCF-ACDF-495D-ACFA-15FCAC9EA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3786E3-AB17-427E-8EF8-7FCB671A1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33B4E9-7A16-448C-8BE6-B14941A34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7/23/2023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9212F5-5835-49FF-836F-5E3008A0E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9D492B-E5EE-4D24-A087-57D739CFA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795678"/>
      </p:ext>
    </p:extLst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31E395-94BD-4E79-8E42-9CD4EB33CA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75542" y="758952"/>
            <a:ext cx="2954458" cy="49860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9AA8A4-66BC-4E80-ABE3-F533F82B8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58952" y="758952"/>
            <a:ext cx="7407586" cy="49860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DA4EA6-6A1A-48ED-9D79-A438561C7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7/23/2023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49B2BA-9250-4EBF-8820-10BDA5C1C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914475-55F3-4C46-BAE2-E4D93E9E3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114856"/>
      </p:ext>
    </p:extLst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351BD-5252-4168-A69E-C6864AE29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48EEE-19C9-493B-836D-73B9E4A0B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A6BFE-11ED-4FB4-9F65-508B5B0F0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7/23/2023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0F536E-BEFF-4E0D-B4EC-39DE28C67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EE02AF-6FE1-4972-BD48-A82499AD6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472020"/>
      </p:ext>
    </p:extLst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452EE-D9FC-4E51-9BFF-141F91923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051" y="2414016"/>
            <a:ext cx="10666949" cy="3099816"/>
          </a:xfrm>
        </p:spPr>
        <p:txBody>
          <a:bodyPr anchor="t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086C4-4949-4E7A-A182-6709496A1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952" y="1389888"/>
            <a:ext cx="10671048" cy="822960"/>
          </a:xfrm>
        </p:spPr>
        <p:txBody>
          <a:bodyPr anchor="ctr">
            <a:normAutofit/>
          </a:bodyPr>
          <a:lstStyle>
            <a:lvl1pPr marL="0" indent="0">
              <a:buNone/>
              <a:defRPr sz="20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12BC88-6A2B-4851-9568-23A4B74D9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7/23/2023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82CFE5-65C3-4F46-9141-464545594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1B390-4E13-4481-AC02-FF126656C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359360"/>
      </p:ext>
    </p:extLst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E02F8-47BB-4D30-8EFE-69C9222D9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84648" y="758952"/>
            <a:ext cx="6245352" cy="2240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844D33-6BF0-4205-A542-8537E35159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4647" y="3273551"/>
            <a:ext cx="6245351" cy="22402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6953A83-D2BE-4015-8D64-BE93DDFE5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7/23/2023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A849E67-05F9-4033-B033-74D6B8C8E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FAAC6AA-CFFB-438F-9327-DDB023E2E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A4960CB-ABA7-4442-AB15-FE444F23C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84846478"/>
      </p:ext>
    </p:extLst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48291-9C7D-407E-8D07-FA3A323EA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4648" y="758952"/>
            <a:ext cx="6245352" cy="548640"/>
          </a:xfrm>
        </p:spPr>
        <p:txBody>
          <a:bodyPr anchor="b"/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A192D2-8BA6-4A4D-814D-AD37A2A10A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90323" y="1377198"/>
            <a:ext cx="6239675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6FD4BC-C948-41C4-BA24-5D26147E1C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84647" y="3319548"/>
            <a:ext cx="6245351" cy="548640"/>
          </a:xfrm>
        </p:spPr>
        <p:txBody>
          <a:bodyPr anchor="b"/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2E359C-F73D-4F1B-9F9A-6D62856710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84646" y="3932372"/>
            <a:ext cx="6245352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76B63AE-38FF-40DD-A543-32DD98E6B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686C0EB-E082-4BAB-99E8-B42F3C28B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7/23/2023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3CB0152-BA1F-48C7-A66F-3ADB51C94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BD1C21B3-5CF6-415F-8295-EED3DF5CB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802648"/>
      </p:ext>
    </p:extLst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470D5-4EB9-4410-A8AE-6D85F1923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887FB59-BA77-4864-B9E8-994851250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7/23/2023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6F0BC0B-BA67-455B-B567-1473DF062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CF0BCF3-6FB5-4529-AA6A-A31467351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996117"/>
      </p:ext>
    </p:extLst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F1315B-6865-4A5A-91C1-B75339038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7/23/2023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36720-08C7-43DE-8EB5-CAB52D0E9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477AF-B012-491C-AE42-22DE1203B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9534"/>
      </p:ext>
    </p:extLst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183AC-72A9-43F5-A1B3-1D7A6A4C7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58951"/>
            <a:ext cx="6245352" cy="475488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045592-52ED-4270-ACBB-BCC528DAC4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953" y="3815080"/>
            <a:ext cx="3831336" cy="169875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99A93518-F9B5-418F-9883-BEF8359B0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7/23/2023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7B9FFE7-C4AB-425B-9B56-E412C7221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9231052-EBA8-4781-B28A-2FEA8BE52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DBF9E7-F686-4FA1-9BA5-69BDD014B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2930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46337"/>
      </p:ext>
    </p:extLst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16CF06-B27C-4DC4-981D-38E31997B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758951"/>
            <a:ext cx="6245352" cy="47548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976E66-2CB3-4F47-97F6-077C428183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8952" y="3794760"/>
            <a:ext cx="3831336" cy="1719072"/>
          </a:xfr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1414C9F-CBBD-4D5E-A831-BC0CDFEBC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53BEF823-48A5-43FC-BE03-E79964288B41}" type="datetimeFigureOut">
              <a:rPr lang="en-US" smtClean="0"/>
              <a:pPr algn="r"/>
              <a:t>7/23/2023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F58DC0C8-B580-442D-8DAC-4F0F869B1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B0D29E8-DFEE-49AB-83AF-85FF25252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EAAF1B-6B6E-4D37-8F57-E403C6371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2926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72614"/>
      </p:ext>
    </p:extLst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 title="Page Number Shape">
            <a:extLst>
              <a:ext uri="{FF2B5EF4-FFF2-40B4-BE49-F238E27FC236}">
                <a16:creationId xmlns:a16="http://schemas.microsoft.com/office/drawing/2014/main" id="{72411438-92A5-42B0-9C54-EA4FB32ACB5E}"/>
              </a:ext>
            </a:extLst>
          </p:cNvPr>
          <p:cNvSpPr/>
          <p:nvPr/>
        </p:nvSpPr>
        <p:spPr bwMode="auto">
          <a:xfrm>
            <a:off x="11784011" y="5778801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56E4D8-47B6-4DEC-BD29-B3B6ED4CC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58952"/>
            <a:ext cx="3831336" cy="47548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0F5D4C-4873-4052-A294-99CCB9421C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4648" y="758952"/>
            <a:ext cx="6245352" cy="4754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D62B3-3490-46B4-A10E-33FCE4A1FB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16952" y="6007608"/>
            <a:ext cx="3813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algn="r"/>
            <a:fld id="{53BEF823-48A5-43FC-BE03-E79964288B41}" type="datetimeFigureOut">
              <a:rPr lang="en-US" smtClean="0"/>
              <a:pPr algn="r"/>
              <a:t>7/23/2023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24CB1-7D5F-4F52-9F99-7068F5819E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007608"/>
            <a:ext cx="38313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F9CC9-1431-4569-B2F1-D048149553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86616" y="6007608"/>
            <a:ext cx="411480" cy="365125"/>
          </a:xfrm>
          <a:prstGeom prst="rect">
            <a:avLst/>
          </a:prstGeom>
        </p:spPr>
        <p:txBody>
          <a:bodyPr vert="horz" lIns="45720" tIns="45720" rIns="45720" bIns="45720" rtlCol="0" anchor="ctr"/>
          <a:lstStyle>
            <a:lvl1pPr algn="r">
              <a:defRPr sz="900" b="1">
                <a:solidFill>
                  <a:schemeClr val="bg1"/>
                </a:solidFill>
              </a:defRPr>
            </a:lvl1pPr>
          </a:lstStyle>
          <a:p>
            <a:pPr algn="ctr"/>
            <a:fld id="{D79E6812-DF0E-4B88-AFAA-EAC7168F54C0}" type="slidenum">
              <a:rPr lang="en-US" smtClean="0"/>
              <a:pPr algn="ct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774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72" r:id="rId6"/>
    <p:sldLayoutId id="2147483667" r:id="rId7"/>
    <p:sldLayoutId id="2147483668" r:id="rId8"/>
    <p:sldLayoutId id="2147483669" r:id="rId9"/>
    <p:sldLayoutId id="2147483671" r:id="rId10"/>
    <p:sldLayoutId id="2147483670" r:id="rId11"/>
  </p:sldLayoutIdLst>
  <p:transition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i="1" kern="1200" spc="1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18288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None/>
        <a:defRPr sz="18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82880" indent="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None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" indent="-182880" algn="l" defTabSz="914400" rtl="0" eaLnBrk="1" latinLnBrk="0" hangingPunct="1">
        <a:lnSpc>
          <a:spcPct val="110000"/>
        </a:lnSpc>
        <a:spcBef>
          <a:spcPts val="400"/>
        </a:spcBef>
        <a:spcAft>
          <a:spcPts val="400"/>
        </a:spcAft>
        <a:buClrTx/>
        <a:buFont typeface="Arial" panose="020B0604020202020204" pitchFamily="34" charset="0"/>
        <a:buChar char="•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rchive.budget.gov.au/2022-23-october/overview/download/budget_at_a_glance.pdf" TargetMode="External"/><Relationship Id="rId7" Type="http://schemas.openxmlformats.org/officeDocument/2006/relationships/hyperlink" Target="http://www.dylanwiliamcenter.com/" TargetMode="External"/><Relationship Id="rId2" Type="http://schemas.openxmlformats.org/officeDocument/2006/relationships/hyperlink" Target="http://www.youtube.com/watch?v=Sb2RWm4JZ3Y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rba.gov.au/education/resources/videos.html" TargetMode="External"/><Relationship Id="rId5" Type="http://schemas.openxmlformats.org/officeDocument/2006/relationships/hyperlink" Target="https://www.rba.gov.au/publications/smp/" TargetMode="External"/><Relationship Id="rId4" Type="http://schemas.openxmlformats.org/officeDocument/2006/relationships/hyperlink" Target="https://www.tandfonline.com/share/AB4RUUBJBAHFCX3335BW?target=10.1080/23752696.2020.175030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3F5BB-E409-B791-3823-B924FFBF3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26" y="251460"/>
            <a:ext cx="10666949" cy="1015365"/>
          </a:xfrm>
        </p:spPr>
        <p:txBody>
          <a:bodyPr/>
          <a:lstStyle/>
          <a:p>
            <a:r>
              <a:rPr lang="en-AU" dirty="0"/>
              <a:t>Resources used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43BBE0-46CC-EDCC-1822-457AC301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58952" y="1389887"/>
            <a:ext cx="10671048" cy="48775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AU" b="1" i="0" dirty="0"/>
              <a:t>ABC News in depth </a:t>
            </a:r>
            <a:r>
              <a:rPr lang="en-AU" i="0" dirty="0"/>
              <a:t>(21 June 2023) </a:t>
            </a:r>
            <a:r>
              <a:rPr lang="en-GB" dirty="0"/>
              <a:t>Greens’ Max Chandler-Mather on blocking the Housing Australia Future Fund bill </a:t>
            </a:r>
            <a:r>
              <a:rPr lang="en-GB" i="0" dirty="0">
                <a:hlinkClick r:id="rId2"/>
              </a:rPr>
              <a:t>www.youtube.com/watch?v=Sb2RWm4JZ3Y</a:t>
            </a:r>
            <a:endParaRPr lang="en-GB" i="0" dirty="0"/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GB" b="1" i="0" dirty="0"/>
              <a:t>Australian Government </a:t>
            </a:r>
            <a:r>
              <a:rPr lang="en-GB" i="0" dirty="0"/>
              <a:t>(2022) Budget at a glance, 2023-2023, </a:t>
            </a:r>
            <a:r>
              <a:rPr lang="en-GB" i="0" dirty="0">
                <a:hlinkClick r:id="rId3"/>
              </a:rPr>
              <a:t>https://archive.budget.gov.au/2022-23-october/overview/download/budget_at_a_glance.pdf</a:t>
            </a:r>
            <a:r>
              <a:rPr lang="en-GB" i="0" dirty="0"/>
              <a:t> 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GB" b="1" i="0" dirty="0" err="1"/>
              <a:t>Mebert</a:t>
            </a:r>
            <a:r>
              <a:rPr lang="en-GB" b="1" i="0" dirty="0"/>
              <a:t>, L</a:t>
            </a:r>
            <a:r>
              <a:rPr lang="en-GB" i="0" dirty="0"/>
              <a:t>.; Barnes, R.; </a:t>
            </a:r>
            <a:r>
              <a:rPr lang="en-GB" i="0" dirty="0" err="1"/>
              <a:t>Dalley</a:t>
            </a:r>
            <a:r>
              <a:rPr lang="en-GB" i="0" dirty="0"/>
              <a:t>, J.; </a:t>
            </a:r>
            <a:r>
              <a:rPr lang="en-GB" i="0" dirty="0" err="1"/>
              <a:t>Gawarecki</a:t>
            </a:r>
            <a:r>
              <a:rPr lang="en-GB" i="0" dirty="0"/>
              <a:t>, L.; Ghazi-Nezami, F.; Shafer, G.; Slater, J.; </a:t>
            </a:r>
            <a:r>
              <a:rPr lang="en-GB" i="0" dirty="0" err="1"/>
              <a:t>Yezbick</a:t>
            </a:r>
            <a:r>
              <a:rPr lang="en-GB" i="0" dirty="0"/>
              <a:t>, E. (2020) </a:t>
            </a:r>
            <a:r>
              <a:rPr lang="en-GB" dirty="0"/>
              <a:t>Fostering Student Engagement through a Real-World, Collaborative Project across Disciplines and Institutions in </a:t>
            </a:r>
            <a:r>
              <a:rPr lang="en-GB" i="0" dirty="0"/>
              <a:t>Higher Education Pedagogies, v5 n1 p30-51 </a:t>
            </a:r>
            <a:r>
              <a:rPr lang="en-GB" i="0" dirty="0">
                <a:hlinkClick r:id="rId4"/>
              </a:rPr>
              <a:t>www.tandfonline.com/share/AB4RUUBJBAHFCX3335BW?target=10.1080/23752696.2020.1750306</a:t>
            </a:r>
            <a:r>
              <a:rPr lang="en-GB" i="0" dirty="0"/>
              <a:t> 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GB" b="1" i="0" dirty="0"/>
              <a:t>Reserve Bank of Australia</a:t>
            </a:r>
            <a:r>
              <a:rPr lang="en-GB" i="0" dirty="0"/>
              <a:t>, latest </a:t>
            </a:r>
            <a:r>
              <a:rPr lang="en-GB" dirty="0"/>
              <a:t>Statements on Monetary Policy </a:t>
            </a:r>
            <a:r>
              <a:rPr lang="en-GB" i="0" dirty="0">
                <a:hlinkClick r:id="rId5"/>
              </a:rPr>
              <a:t>https://www.rba.gov.au/publications/smp/</a:t>
            </a:r>
            <a:r>
              <a:rPr lang="en-GB" i="0" dirty="0"/>
              <a:t> 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GB" b="1" i="0" dirty="0"/>
              <a:t>Reserve Bank of Australia</a:t>
            </a:r>
            <a:r>
              <a:rPr lang="en-GB" i="0" dirty="0"/>
              <a:t>, Education videos: </a:t>
            </a:r>
            <a:r>
              <a:rPr lang="en-GB" dirty="0"/>
              <a:t>Summary of current economic conditions </a:t>
            </a:r>
            <a:r>
              <a:rPr lang="en-GB" i="0" dirty="0">
                <a:hlinkClick r:id="rId6"/>
              </a:rPr>
              <a:t>www.rba.gov.au/education/resources/videos.html</a:t>
            </a:r>
            <a:r>
              <a:rPr lang="en-GB" i="0" dirty="0"/>
              <a:t> </a:t>
            </a:r>
          </a:p>
          <a:p>
            <a:pPr>
              <a:lnSpc>
                <a:spcPct val="100000"/>
              </a:lnSpc>
              <a:spcAft>
                <a:spcPts val="1200"/>
              </a:spcAft>
            </a:pPr>
            <a:r>
              <a:rPr lang="en-GB" b="1" i="0" dirty="0"/>
              <a:t>Dylan </a:t>
            </a:r>
            <a:r>
              <a:rPr lang="en-GB" b="1" i="0" dirty="0" err="1"/>
              <a:t>Wiliam</a:t>
            </a:r>
            <a:r>
              <a:rPr lang="en-GB" b="1" i="0" dirty="0"/>
              <a:t> Centre </a:t>
            </a:r>
            <a:r>
              <a:rPr lang="en-GB" i="0" dirty="0"/>
              <a:t>and Learning Services International (2023) </a:t>
            </a:r>
            <a:r>
              <a:rPr lang="en-GB" i="0" dirty="0">
                <a:hlinkClick r:id="rId7"/>
              </a:rPr>
              <a:t>www.dylanwiliamcenter.com/</a:t>
            </a:r>
            <a:r>
              <a:rPr lang="en-GB" i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71691941"/>
      </p:ext>
    </p:extLst>
  </p:cSld>
  <p:clrMapOvr>
    <a:masterClrMapping/>
  </p:clrMapOvr>
  <p:transition>
    <p:push dir="u"/>
  </p:transition>
</p:sld>
</file>

<file path=ppt/theme/theme1.xml><?xml version="1.0" encoding="utf-8"?>
<a:theme xmlns:a="http://schemas.openxmlformats.org/drawingml/2006/main" name="HeadlinesVTI">
  <a:themeElements>
    <a:clrScheme name="AnalogousFromDarkSeedLeftStep">
      <a:dk1>
        <a:srgbClr val="000000"/>
      </a:dk1>
      <a:lt1>
        <a:srgbClr val="FFFFFF"/>
      </a:lt1>
      <a:dk2>
        <a:srgbClr val="301B2D"/>
      </a:dk2>
      <a:lt2>
        <a:srgbClr val="F0F3F2"/>
      </a:lt2>
      <a:accent1>
        <a:srgbClr val="E72983"/>
      </a:accent1>
      <a:accent2>
        <a:srgbClr val="D517C0"/>
      </a:accent2>
      <a:accent3>
        <a:srgbClr val="AD29E7"/>
      </a:accent3>
      <a:accent4>
        <a:srgbClr val="5725D7"/>
      </a:accent4>
      <a:accent5>
        <a:srgbClr val="2944E7"/>
      </a:accent5>
      <a:accent6>
        <a:srgbClr val="1781D5"/>
      </a:accent6>
      <a:hlink>
        <a:srgbClr val="433FBF"/>
      </a:hlink>
      <a:folHlink>
        <a:srgbClr val="7F7F7F"/>
      </a:folHlink>
    </a:clrScheme>
    <a:fontScheme name="Custom 211">
      <a:majorFont>
        <a:latin typeface="Sitka Banner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8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6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adlinesVTI" id="{66EB4A02-0C0F-47F1-9F48-4E6882B9F967}" vid="{F3552358-4452-4FDA-9568-4F5DA32F7A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E385D2EE1F9247B0D8A4E0E43F8363" ma:contentTypeVersion="16" ma:contentTypeDescription="Create a new document." ma:contentTypeScope="" ma:versionID="707e2b867a5f08011aaf287f540590d8">
  <xsd:schema xmlns:xsd="http://www.w3.org/2001/XMLSchema" xmlns:xs="http://www.w3.org/2001/XMLSchema" xmlns:p="http://schemas.microsoft.com/office/2006/metadata/properties" xmlns:ns2="d8105ce6-200e-4255-ac88-0406397bc26d" xmlns:ns3="37da452f-acec-4ee6-a60d-81a48f1bc55a" targetNamespace="http://schemas.microsoft.com/office/2006/metadata/properties" ma:root="true" ma:fieldsID="aee4f0c624cf55d84f75e259f3ee4c98" ns2:_="" ns3:_="">
    <xsd:import namespace="d8105ce6-200e-4255-ac88-0406397bc26d"/>
    <xsd:import namespace="37da452f-acec-4ee6-a60d-81a48f1bc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105ce6-200e-4255-ac88-0406397bc2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730b6d7b-2b35-4ff7-890e-e37b09a04c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da452f-acec-4ee6-a60d-81a48f1bc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7cabce7-8fa1-4838-9ec1-e9942e269c8f}" ma:internalName="TaxCatchAll" ma:showField="CatchAllData" ma:web="37da452f-acec-4ee6-a60d-81a48f1bc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684E27-4B41-4777-9F7B-0CD79CA029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871AFCD-F5FB-4CEE-A3F0-F3E0E57754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105ce6-200e-4255-ac88-0406397bc26d"/>
    <ds:schemaRef ds:uri="37da452f-acec-4ee6-a60d-81a48f1bc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208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Sitka Banner</vt:lpstr>
      <vt:lpstr>HeadlinesVTI</vt:lpstr>
      <vt:lpstr>Resources used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Bringing the real world into the classroom</dc:title>
  <dc:creator>VIRLY, Justin (jvirl1)</dc:creator>
  <cp:lastModifiedBy>Jo FNQ</cp:lastModifiedBy>
  <cp:revision>112</cp:revision>
  <cp:lastPrinted>2023-07-23T01:04:44Z</cp:lastPrinted>
  <dcterms:created xsi:type="dcterms:W3CDTF">2022-11-22T02:10:30Z</dcterms:created>
  <dcterms:modified xsi:type="dcterms:W3CDTF">2023-07-23T01:05:31Z</dcterms:modified>
</cp:coreProperties>
</file>